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21" r:id="rId3"/>
    <p:sldId id="322" r:id="rId4"/>
    <p:sldId id="324" r:id="rId5"/>
    <p:sldId id="323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B66B4-E02E-44EE-948B-96F2728F7C82}" v="79" dt="2021-02-23T23:29:51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66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FB66B4-E02E-44EE-948B-96F2728F7C82}"/>
    <pc:docChg chg="undo custSel addSld delSld modSld">
      <pc:chgData name="Cristian Chilipirea" userId="34ab170da5908fc4" providerId="LiveId" clId="{0FFB66B4-E02E-44EE-948B-96F2728F7C82}" dt="2021-02-23T23:30:01.423" v="1264" actId="1076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19T23:33:11.548" v="646" actId="27636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19T23:33:11.548" v="646" actId="27636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">
        <pc:chgData name="Cristian Chilipirea" userId="34ab170da5908fc4" providerId="LiveId" clId="{0FFB66B4-E02E-44EE-948B-96F2728F7C82}" dt="2021-02-23T23:05:10.358" v="853" actId="1076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24-Feb-21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Liste, Stive, Cozi </a:t>
            </a:r>
            <a:r>
              <a:rPr lang="en-US" dirty="0"/>
              <a:t>- 1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C9A367-E5E4-439A-9020-906D8F4B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EB6BE-2D3D-4930-8FE5-55874668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</a:t>
            </a:r>
            <a:r>
              <a:rPr lang="en-US" dirty="0"/>
              <a:t> – </a:t>
            </a:r>
            <a:r>
              <a:rPr lang="en-US" dirty="0" err="1"/>
              <a:t>alocare</a:t>
            </a:r>
            <a:r>
              <a:rPr lang="en-US" dirty="0"/>
              <a:t> static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2E8C5-30A0-4A62-90F3-6C5FD909B2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type</a:t>
            </a:r>
            <a:r>
              <a:rPr lang="ro-RO" dirty="0"/>
              <a:t> </a:t>
            </a:r>
            <a:r>
              <a:rPr lang="ro-RO" dirty="0" err="1"/>
              <a:t>myVector</a:t>
            </a:r>
            <a:r>
              <a:rPr lang="en-US" dirty="0"/>
              <a:t>[N];</a:t>
            </a:r>
          </a:p>
          <a:p>
            <a:r>
              <a:rPr lang="en-US" dirty="0"/>
              <a:t>char </a:t>
            </a:r>
            <a:r>
              <a:rPr lang="en-US" dirty="0" err="1"/>
              <a:t>myVector</a:t>
            </a:r>
            <a:r>
              <a:rPr lang="en-US" dirty="0"/>
              <a:t>[10];</a:t>
            </a:r>
          </a:p>
          <a:p>
            <a:pPr lvl="1"/>
            <a:r>
              <a:rPr lang="en-US" dirty="0"/>
              <a:t>10 </a:t>
            </a:r>
            <a:r>
              <a:rPr lang="en-US" dirty="0" err="1"/>
              <a:t>elemente</a:t>
            </a:r>
            <a:r>
              <a:rPr lang="en-US" dirty="0"/>
              <a:t> </a:t>
            </a:r>
            <a:r>
              <a:rPr lang="en-US" dirty="0" err="1"/>
              <a:t>alocate</a:t>
            </a:r>
            <a:endParaRPr lang="en-US" dirty="0"/>
          </a:p>
          <a:p>
            <a:pPr lvl="1"/>
            <a:r>
              <a:rPr lang="en-US" dirty="0" err="1"/>
              <a:t>Numerotate</a:t>
            </a:r>
            <a:r>
              <a:rPr lang="en-US" dirty="0"/>
              <a:t> de la 0</a:t>
            </a:r>
          </a:p>
          <a:p>
            <a:pPr marL="0" indent="0">
              <a:buNone/>
            </a:pPr>
            <a:r>
              <a:rPr lang="en-US" dirty="0"/>
              <a:t>         [0]      [1]      [2]      [3]      [4]       [5]      [6] …</a:t>
            </a:r>
          </a:p>
          <a:p>
            <a:pPr marL="0" indent="0">
              <a:buNone/>
            </a:pPr>
            <a:r>
              <a:rPr lang="en-US" dirty="0"/>
              <a:t>          1        2        3        4         5        6        7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myVector</a:t>
            </a:r>
            <a:r>
              <a:rPr lang="en-US" dirty="0"/>
              <a:t>[3] ==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2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9BE3D1-CC49-4A05-868F-521DA4EC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B900-F323-4060-860F-A4CE6AF0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4D093AB9-B93B-420B-B23D-D61BB2D9F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946641"/>
              </p:ext>
            </p:extLst>
          </p:nvPr>
        </p:nvGraphicFramePr>
        <p:xfrm>
          <a:off x="3229322" y="3094263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CE09FAC-841D-47FC-B118-53D28FE41272}"/>
              </a:ext>
            </a:extLst>
          </p:cNvPr>
          <p:cNvSpPr/>
          <p:nvPr/>
        </p:nvSpPr>
        <p:spPr>
          <a:xfrm>
            <a:off x="1837879" y="1307992"/>
            <a:ext cx="76658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v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GB" sz="240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415F0-B27F-44C1-A058-4A0869F649B6}"/>
              </a:ext>
            </a:extLst>
          </p:cNvPr>
          <p:cNvSpPr txBox="1"/>
          <p:nvPr/>
        </p:nvSpPr>
        <p:spPr>
          <a:xfrm>
            <a:off x="1837879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/>
              <a:t>v</a:t>
            </a:r>
            <a:endParaRPr lang="en-US" sz="28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62E3B-EAF8-4FD9-A033-4278CACBFD28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225662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F72809-9B22-4AAD-ADAA-B177CB9AF5EB}"/>
              </a:ext>
            </a:extLst>
          </p:cNvPr>
          <p:cNvSpPr txBox="1">
            <a:spLocks/>
          </p:cNvSpPr>
          <p:nvPr/>
        </p:nvSpPr>
        <p:spPr>
          <a:xfrm>
            <a:off x="6275157" y="4703853"/>
            <a:ext cx="4825567" cy="1625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</a:t>
            </a:r>
            <a:r>
              <a:rPr lang="ro-RO"/>
              <a:t>  </a:t>
            </a:r>
            <a:r>
              <a:rPr lang="en-US"/>
              <a:t>[0]    </a:t>
            </a:r>
            <a:r>
              <a:rPr lang="ro-RO"/>
              <a:t>  </a:t>
            </a:r>
            <a:r>
              <a:rPr lang="en-US"/>
              <a:t>[1]    </a:t>
            </a:r>
            <a:r>
              <a:rPr lang="ro-RO"/>
              <a:t>  </a:t>
            </a:r>
            <a:r>
              <a:rPr lang="en-US"/>
              <a:t>[2]    </a:t>
            </a:r>
            <a:r>
              <a:rPr lang="ro-RO"/>
              <a:t>  </a:t>
            </a:r>
            <a:r>
              <a:rPr lang="en-US"/>
              <a:t>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    1        2        3        4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61ADA4-CAA9-479C-9792-FAC03CE9C717}"/>
              </a:ext>
            </a:extLst>
          </p:cNvPr>
          <p:cNvSpPr/>
          <p:nvPr/>
        </p:nvSpPr>
        <p:spPr>
          <a:xfrm>
            <a:off x="2264923" y="514710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/>
              <a:t>v</a:t>
            </a:r>
            <a:r>
              <a:rPr lang="en-US"/>
              <a:t>[3] == 4</a:t>
            </a:r>
          </a:p>
        </p:txBody>
      </p:sp>
    </p:spTree>
    <p:extLst>
      <p:ext uri="{BB962C8B-B14F-4D97-AF65-F5344CB8AC3E}">
        <p14:creationId xmlns:p14="http://schemas.microsoft.com/office/powerpoint/2010/main" val="218499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06C38E-CC95-46AD-8B94-9AEC4F7B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A156C-ED2D-4BFB-81A7-63C6B918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Matrici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2476C-C754-4A1B-9512-D5056163D0B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84733" y="1285875"/>
            <a:ext cx="9886807" cy="5011408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O matrice reprezintă un set de variabile grupate</a:t>
            </a:r>
          </a:p>
          <a:p>
            <a:pPr marL="0" indent="0">
              <a:buNone/>
            </a:pPr>
            <a:r>
              <a:rPr lang="ro-RO" dirty="0"/>
              <a:t>Poate fi:</a:t>
            </a:r>
          </a:p>
          <a:p>
            <a:r>
              <a:rPr lang="ro-RO" dirty="0"/>
              <a:t>1D – vector  (N elemente)</a:t>
            </a:r>
          </a:p>
          <a:p>
            <a:r>
              <a:rPr lang="ro-RO" dirty="0"/>
              <a:t>2D – matrice (N*M elemente)</a:t>
            </a:r>
          </a:p>
          <a:p>
            <a:r>
              <a:rPr lang="ro-RO" dirty="0"/>
              <a:t>3+D – matrice multidimensională (N*M*....*Z elemente)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Elementele sunt adresabile direct (caz 2D):</a:t>
            </a:r>
          </a:p>
          <a:p>
            <a:r>
              <a:rPr lang="en-US" dirty="0"/>
              <a:t>m</a:t>
            </a:r>
            <a:r>
              <a:rPr lang="ro-RO" dirty="0" err="1"/>
              <a:t>atrice</a:t>
            </a:r>
            <a:r>
              <a:rPr lang="en-US" dirty="0"/>
              <a:t>[i][j]; </a:t>
            </a:r>
            <a:r>
              <a:rPr lang="en-US" dirty="0" err="1"/>
              <a:t>Elementul</a:t>
            </a:r>
            <a:r>
              <a:rPr lang="en-US" dirty="0"/>
              <a:t> de pe </a:t>
            </a:r>
            <a:r>
              <a:rPr lang="en-US" dirty="0" err="1"/>
              <a:t>pozi</a:t>
            </a:r>
            <a:r>
              <a:rPr lang="ro-RO" dirty="0" err="1"/>
              <a:t>ția</a:t>
            </a:r>
            <a:r>
              <a:rPr lang="ro-RO" dirty="0"/>
              <a:t> i*</a:t>
            </a:r>
            <a:r>
              <a:rPr lang="ro-RO" dirty="0" err="1"/>
              <a:t>N+j</a:t>
            </a:r>
            <a:endParaRPr lang="en-US" dirty="0"/>
          </a:p>
          <a:p>
            <a:r>
              <a:rPr lang="en-US" dirty="0" err="1"/>
              <a:t>matrice</a:t>
            </a:r>
            <a:r>
              <a:rPr lang="en-US" dirty="0"/>
              <a:t>[3][4]; </a:t>
            </a:r>
            <a:r>
              <a:rPr lang="en-US" dirty="0" err="1"/>
              <a:t>Elementul</a:t>
            </a:r>
            <a:r>
              <a:rPr lang="en-US" dirty="0"/>
              <a:t> de pe </a:t>
            </a:r>
            <a:r>
              <a:rPr lang="en-US" dirty="0" err="1"/>
              <a:t>pozi</a:t>
            </a:r>
            <a:r>
              <a:rPr lang="ro-RO" dirty="0" err="1"/>
              <a:t>ția</a:t>
            </a:r>
            <a:r>
              <a:rPr lang="ro-RO" dirty="0"/>
              <a:t> 3*N+4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9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9BC0F4-C0D9-47AA-BEA1-B2980A36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5F70F4-441E-4C7D-B8DC-B5DF781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6DD59-D997-442B-8244-AC86A2A62A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38120" y="1285875"/>
            <a:ext cx="9633420" cy="5011408"/>
          </a:xfrm>
        </p:spPr>
        <p:txBody>
          <a:bodyPr>
            <a:normAutofit lnSpcReduction="10000"/>
          </a:bodyPr>
          <a:lstStyle/>
          <a:p>
            <a:r>
              <a:rPr lang="ro-RO" dirty="0" err="1"/>
              <a:t>type</a:t>
            </a:r>
            <a:r>
              <a:rPr lang="ro-RO" dirty="0"/>
              <a:t> </a:t>
            </a:r>
            <a:r>
              <a:rPr lang="ro-RO" dirty="0" err="1"/>
              <a:t>myMatrix</a:t>
            </a:r>
            <a:r>
              <a:rPr lang="en-US" dirty="0"/>
              <a:t>[N][M];</a:t>
            </a:r>
          </a:p>
          <a:p>
            <a:r>
              <a:rPr lang="en-US" dirty="0"/>
              <a:t>int </a:t>
            </a:r>
            <a:r>
              <a:rPr lang="en-US" dirty="0" err="1"/>
              <a:t>myMatrix</a:t>
            </a:r>
            <a:r>
              <a:rPr lang="en-US" dirty="0"/>
              <a:t>[10][20]; </a:t>
            </a:r>
          </a:p>
          <a:p>
            <a:pPr lvl="1"/>
            <a:r>
              <a:rPr lang="en-US" dirty="0"/>
              <a:t>10*20 </a:t>
            </a:r>
            <a:r>
              <a:rPr lang="en-US" dirty="0" err="1"/>
              <a:t>elemente</a:t>
            </a:r>
            <a:r>
              <a:rPr lang="en-US" dirty="0"/>
              <a:t> allocate</a:t>
            </a:r>
          </a:p>
          <a:p>
            <a:pPr lvl="1"/>
            <a:r>
              <a:rPr lang="en-US" dirty="0" err="1"/>
              <a:t>numerotare</a:t>
            </a:r>
            <a:r>
              <a:rPr lang="en-US" dirty="0"/>
              <a:t> de la 0</a:t>
            </a:r>
          </a:p>
          <a:p>
            <a:pPr marL="0" indent="0">
              <a:buNone/>
            </a:pPr>
            <a:r>
              <a:rPr lang="ro-RO" dirty="0"/>
              <a:t>    </a:t>
            </a:r>
            <a:r>
              <a:rPr lang="en-US" dirty="0"/>
              <a:t>     [][0]    [][1]    [][2]    [][3]     [][4]    [][5]    [][6] …</a:t>
            </a:r>
          </a:p>
          <a:p>
            <a:pPr marL="0" indent="0">
              <a:buNone/>
            </a:pPr>
            <a:r>
              <a:rPr lang="en-US" dirty="0"/>
              <a:t>[0][]     1        2        3        4         5        6        7</a:t>
            </a:r>
          </a:p>
          <a:p>
            <a:pPr marL="0" indent="0">
              <a:buNone/>
            </a:pPr>
            <a:r>
              <a:rPr lang="en-US" dirty="0"/>
              <a:t>[1][]     8        9      10      11       12      13      14</a:t>
            </a:r>
          </a:p>
          <a:p>
            <a:pPr marL="0" indent="0">
              <a:buNone/>
            </a:pPr>
            <a:r>
              <a:rPr lang="en-US" dirty="0"/>
              <a:t>[2][]   15      16      17      18       19      20      21</a:t>
            </a:r>
          </a:p>
          <a:p>
            <a:pPr marL="0" indent="0">
              <a:buNone/>
            </a:pPr>
            <a:r>
              <a:rPr lang="en-US" dirty="0"/>
              <a:t>[3][]   22      23      24      25       26      27      28</a:t>
            </a:r>
          </a:p>
          <a:p>
            <a:pPr marL="0" indent="0">
              <a:buNone/>
            </a:pPr>
            <a:r>
              <a:rPr lang="en-US" dirty="0"/>
              <a:t>[4][]   29      30      31      32       33      34      35</a:t>
            </a:r>
          </a:p>
          <a:p>
            <a:pPr marL="0" indent="0">
              <a:buNone/>
            </a:pPr>
            <a:r>
              <a:rPr lang="en-US" dirty="0"/>
              <a:t>…						</a:t>
            </a:r>
            <a:r>
              <a:rPr lang="ro-RO" dirty="0" err="1"/>
              <a:t>myMatrix</a:t>
            </a:r>
            <a:r>
              <a:rPr lang="en-US" dirty="0"/>
              <a:t>[3][4] == 26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9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6323C5-A0B0-4005-9E5C-03F65B9C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2A751A-89E9-4241-8D9A-18721CCA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 – alocare statică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CCDBCB-3F0D-464B-A1F6-8DF695CDF58C}"/>
              </a:ext>
            </a:extLst>
          </p:cNvPr>
          <p:cNvSpPr txBox="1">
            <a:spLocks/>
          </p:cNvSpPr>
          <p:nvPr/>
        </p:nvSpPr>
        <p:spPr>
          <a:xfrm>
            <a:off x="2191955" y="1279907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A1E80F-8964-4A6A-9BBC-2C8837F5B984}"/>
              </a:ext>
            </a:extLst>
          </p:cNvPr>
          <p:cNvSpPr/>
          <p:nvPr/>
        </p:nvSpPr>
        <p:spPr>
          <a:xfrm>
            <a:off x="2039410" y="4206178"/>
            <a:ext cx="8977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o-RO" sz="2400" dirty="0" err="1"/>
              <a:t>int</a:t>
            </a:r>
            <a:r>
              <a:rPr lang="ro-RO" sz="2400" dirty="0"/>
              <a:t> </a:t>
            </a:r>
            <a:r>
              <a:rPr lang="ro-RO" sz="2400" dirty="0" err="1"/>
              <a:t>myMatrix</a:t>
            </a:r>
            <a:r>
              <a:rPr lang="en-US" sz="2400" dirty="0"/>
              <a:t>[4][4]</a:t>
            </a:r>
            <a:endParaRPr lang="ro-R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Rezult</a:t>
            </a:r>
            <a:r>
              <a:rPr lang="ro-RO" sz="2400" dirty="0"/>
              <a:t>ă în zonă continuă de memorie, rândurile sunt așezate unul după altul.</a:t>
            </a:r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3CB9BA-480B-4318-AAEC-25705302B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13095"/>
              </p:ext>
            </p:extLst>
          </p:nvPr>
        </p:nvGraphicFramePr>
        <p:xfrm>
          <a:off x="2367444" y="5795392"/>
          <a:ext cx="757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25">
                  <a:extLst>
                    <a:ext uri="{9D8B030D-6E8A-4147-A177-3AD203B41FA5}">
                      <a16:colId xmlns:a16="http://schemas.microsoft.com/office/drawing/2014/main" val="92013221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40327234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36971090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19416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059873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27817812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34590002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650754877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41025706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223665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7890616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411494451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5367429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79223211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970277382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9801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95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070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2E310F-A53F-468E-997C-34CD63E6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C98A2-8F25-49DB-972A-569D7D51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Matrice – alocare statică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CAB2A-0171-433E-A58B-7DAAC0F9BB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82188" y="2148289"/>
            <a:ext cx="9589352" cy="4148994"/>
          </a:xfrm>
        </p:spPr>
        <p:txBody>
          <a:bodyPr/>
          <a:lstStyle/>
          <a:p>
            <a:r>
              <a:rPr lang="en-US" dirty="0"/>
              <a:t>Cache friendly</a:t>
            </a:r>
          </a:p>
          <a:p>
            <a:r>
              <a:rPr lang="en-US" dirty="0" err="1"/>
              <a:t>Limitat</a:t>
            </a:r>
            <a:r>
              <a:rPr lang="ro-RO" dirty="0"/>
              <a:t>ă ca spațiu (suntem pe </a:t>
            </a:r>
            <a:r>
              <a:rPr lang="ro-RO" dirty="0" err="1"/>
              <a:t>stack</a:t>
            </a:r>
            <a:r>
              <a:rPr lang="ro-RO" dirty="0"/>
              <a:t>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2E1FB5-7E94-49D4-A8C4-6B110B439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94320"/>
              </p:ext>
            </p:extLst>
          </p:nvPr>
        </p:nvGraphicFramePr>
        <p:xfrm>
          <a:off x="2389033" y="5572125"/>
          <a:ext cx="757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625">
                  <a:extLst>
                    <a:ext uri="{9D8B030D-6E8A-4147-A177-3AD203B41FA5}">
                      <a16:colId xmlns:a16="http://schemas.microsoft.com/office/drawing/2014/main" val="92013221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40327234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36971090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19416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059873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27817812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34590002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650754877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41025706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223665646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278906169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4114944515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536742904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1792232113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970277382"/>
                    </a:ext>
                  </a:extLst>
                </a:gridCol>
                <a:gridCol w="473625">
                  <a:extLst>
                    <a:ext uri="{9D8B030D-6E8A-4147-A177-3AD203B41FA5}">
                      <a16:colId xmlns:a16="http://schemas.microsoft.com/office/drawing/2014/main" val="3149801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95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2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1846-B345-4C10-A1F8-765B19D4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44DD6D-0431-474E-BA24-93F56A8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</a:t>
            </a:r>
            <a:r>
              <a:rPr lang="ro-RO" dirty="0"/>
              <a:t>ce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0136446C-827B-46BB-B508-EE06784B0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33298"/>
              </p:ext>
            </p:extLst>
          </p:nvPr>
        </p:nvGraphicFramePr>
        <p:xfrm>
          <a:off x="3564431" y="3125789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0D81DB8-756F-4D07-B4A4-6F16C646432A}"/>
              </a:ext>
            </a:extLst>
          </p:cNvPr>
          <p:cNvSpPr/>
          <p:nvPr/>
        </p:nvSpPr>
        <p:spPr>
          <a:xfrm>
            <a:off x="2172988" y="1307992"/>
            <a:ext cx="7665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m;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m = 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**)malloc(</a:t>
            </a:r>
            <a:r>
              <a:rPr lang="en-GB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*));</a:t>
            </a:r>
          </a:p>
          <a:p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ro-RO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m[i] = 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GB" sz="24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D9345-64F2-4D97-8314-3A3FA37DF9D2}"/>
              </a:ext>
            </a:extLst>
          </p:cNvPr>
          <p:cNvSpPr txBox="1"/>
          <p:nvPr/>
        </p:nvSpPr>
        <p:spPr>
          <a:xfrm>
            <a:off x="2172988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6851D7-7B03-40D4-A476-5DC77BBBDE4C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560771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63342F-8B2F-426B-A9E3-C0870A55A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2066" y="3292491"/>
            <a:ext cx="336316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571709-3278-4A45-9D7E-7EFF388C44B4}"/>
              </a:ext>
            </a:extLst>
          </p:cNvPr>
          <p:cNvCxnSpPr>
            <a:cxnSpLocks/>
          </p:cNvCxnSpPr>
          <p:nvPr/>
        </p:nvCxnSpPr>
        <p:spPr bwMode="auto">
          <a:xfrm flipH="1">
            <a:off x="3986060" y="3292491"/>
            <a:ext cx="19389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29D94-D7BB-4773-A5B2-C29D21A81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7311" y="3292491"/>
            <a:ext cx="8073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804D-6597-442C-9DAA-08BB30B50526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4955874" y="3292491"/>
            <a:ext cx="214093" cy="5385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" name="Table 45">
            <a:extLst>
              <a:ext uri="{FF2B5EF4-FFF2-40B4-BE49-F238E27FC236}">
                <a16:creationId xmlns:a16="http://schemas.microsoft.com/office/drawing/2014/main" id="{8ED421DB-A87B-4F6D-A1C7-10AF1F0C6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626708"/>
              </p:ext>
            </p:extLst>
          </p:nvPr>
        </p:nvGraphicFramePr>
        <p:xfrm>
          <a:off x="3306764" y="3854316"/>
          <a:ext cx="33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3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4" name="Table 45">
            <a:extLst>
              <a:ext uri="{FF2B5EF4-FFF2-40B4-BE49-F238E27FC236}">
                <a16:creationId xmlns:a16="http://schemas.microsoft.com/office/drawing/2014/main" id="{7EB58F07-9C90-4108-9147-1FF474454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428110"/>
              </p:ext>
            </p:extLst>
          </p:nvPr>
        </p:nvGraphicFramePr>
        <p:xfrm>
          <a:off x="3799424" y="3854316"/>
          <a:ext cx="4425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06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5" name="Table 45">
            <a:extLst>
              <a:ext uri="{FF2B5EF4-FFF2-40B4-BE49-F238E27FC236}">
                <a16:creationId xmlns:a16="http://schemas.microsoft.com/office/drawing/2014/main" id="{CF9E1872-8A2A-4CF7-AEF2-39BB64758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20632"/>
              </p:ext>
            </p:extLst>
          </p:nvPr>
        </p:nvGraphicFramePr>
        <p:xfrm>
          <a:off x="4345774" y="3836708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13C7EB53-B40C-4B6C-8112-0C5FBDF6C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26179"/>
              </p:ext>
            </p:extLst>
          </p:nvPr>
        </p:nvGraphicFramePr>
        <p:xfrm>
          <a:off x="4950337" y="3831066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690E5D-C535-4E03-87F5-DEB5C2124C45}"/>
              </a:ext>
            </a:extLst>
          </p:cNvPr>
          <p:cNvSpPr txBox="1">
            <a:spLocks/>
          </p:cNvSpPr>
          <p:nvPr/>
        </p:nvSpPr>
        <p:spPr>
          <a:xfrm>
            <a:off x="6610266" y="3496629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</a:p>
        </p:txBody>
      </p:sp>
    </p:spTree>
    <p:extLst>
      <p:ext uri="{BB962C8B-B14F-4D97-AF65-F5344CB8AC3E}">
        <p14:creationId xmlns:p14="http://schemas.microsoft.com/office/powerpoint/2010/main" val="26431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1846-B345-4C10-A1F8-765B19D4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44DD6D-0431-474E-BA24-93F56A8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</a:t>
            </a:r>
            <a:r>
              <a:rPr lang="ro-RO" dirty="0"/>
              <a:t>ce</a:t>
            </a:r>
            <a:r>
              <a:rPr lang="en-US" dirty="0"/>
              <a:t> - </a:t>
            </a:r>
            <a:r>
              <a:rPr lang="en-US" dirty="0" err="1"/>
              <a:t>alocare</a:t>
            </a:r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ro-RO" dirty="0"/>
              <a:t>ă</a:t>
            </a:r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0136446C-827B-46BB-B508-EE06784B08B4}"/>
              </a:ext>
            </a:extLst>
          </p:cNvPr>
          <p:cNvGraphicFramePr>
            <a:graphicFrameLocks noGrp="1"/>
          </p:cNvGraphicFramePr>
          <p:nvPr/>
        </p:nvGraphicFramePr>
        <p:xfrm>
          <a:off x="3564431" y="3125789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CD9345-64F2-4D97-8314-3A3FA37DF9D2}"/>
              </a:ext>
            </a:extLst>
          </p:cNvPr>
          <p:cNvSpPr txBox="1"/>
          <p:nvPr/>
        </p:nvSpPr>
        <p:spPr>
          <a:xfrm>
            <a:off x="2172988" y="3465103"/>
            <a:ext cx="38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6851D7-7B03-40D4-A476-5DC77BBBDE4C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2560771" y="3292491"/>
            <a:ext cx="1003660" cy="434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63342F-8B2F-426B-A9E3-C0870A55A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3472066" y="3292491"/>
            <a:ext cx="336316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571709-3278-4A45-9D7E-7EFF388C44B4}"/>
              </a:ext>
            </a:extLst>
          </p:cNvPr>
          <p:cNvCxnSpPr>
            <a:cxnSpLocks/>
          </p:cNvCxnSpPr>
          <p:nvPr/>
        </p:nvCxnSpPr>
        <p:spPr bwMode="auto">
          <a:xfrm flipH="1">
            <a:off x="3986060" y="3292491"/>
            <a:ext cx="19389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429D94-D7BB-4773-A5B2-C29D21A81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07311" y="3292491"/>
            <a:ext cx="80732" cy="5626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A1804D-6597-442C-9DAA-08BB30B50526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>
            <a:off x="4955874" y="3292491"/>
            <a:ext cx="214093" cy="5385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3" name="Table 45">
            <a:extLst>
              <a:ext uri="{FF2B5EF4-FFF2-40B4-BE49-F238E27FC236}">
                <a16:creationId xmlns:a16="http://schemas.microsoft.com/office/drawing/2014/main" id="{8ED421DB-A87B-4F6D-A1C7-10AF1F0C64D4}"/>
              </a:ext>
            </a:extLst>
          </p:cNvPr>
          <p:cNvGraphicFramePr>
            <a:graphicFrameLocks noGrp="1"/>
          </p:cNvGraphicFramePr>
          <p:nvPr/>
        </p:nvGraphicFramePr>
        <p:xfrm>
          <a:off x="3306764" y="3854316"/>
          <a:ext cx="330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03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4" name="Table 45">
            <a:extLst>
              <a:ext uri="{FF2B5EF4-FFF2-40B4-BE49-F238E27FC236}">
                <a16:creationId xmlns:a16="http://schemas.microsoft.com/office/drawing/2014/main" id="{7EB58F07-9C90-4108-9147-1FF474454407}"/>
              </a:ext>
            </a:extLst>
          </p:cNvPr>
          <p:cNvGraphicFramePr>
            <a:graphicFrameLocks noGrp="1"/>
          </p:cNvGraphicFramePr>
          <p:nvPr/>
        </p:nvGraphicFramePr>
        <p:xfrm>
          <a:off x="3799424" y="3854316"/>
          <a:ext cx="4425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06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5" name="Table 45">
            <a:extLst>
              <a:ext uri="{FF2B5EF4-FFF2-40B4-BE49-F238E27FC236}">
                <a16:creationId xmlns:a16="http://schemas.microsoft.com/office/drawing/2014/main" id="{CF9E1872-8A2A-4CF7-AEF2-39BB64758F8F}"/>
              </a:ext>
            </a:extLst>
          </p:cNvPr>
          <p:cNvGraphicFramePr>
            <a:graphicFrameLocks noGrp="1"/>
          </p:cNvGraphicFramePr>
          <p:nvPr/>
        </p:nvGraphicFramePr>
        <p:xfrm>
          <a:off x="4345774" y="3836708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graphicFrame>
        <p:nvGraphicFramePr>
          <p:cNvPr id="16" name="Table 45">
            <a:extLst>
              <a:ext uri="{FF2B5EF4-FFF2-40B4-BE49-F238E27FC236}">
                <a16:creationId xmlns:a16="http://schemas.microsoft.com/office/drawing/2014/main" id="{13C7EB53-B40C-4B6C-8112-0C5FBDF6C103}"/>
              </a:ext>
            </a:extLst>
          </p:cNvPr>
          <p:cNvGraphicFramePr>
            <a:graphicFrameLocks noGrp="1"/>
          </p:cNvGraphicFramePr>
          <p:nvPr/>
        </p:nvGraphicFramePr>
        <p:xfrm>
          <a:off x="4950337" y="3831066"/>
          <a:ext cx="43926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61">
                  <a:extLst>
                    <a:ext uri="{9D8B030D-6E8A-4147-A177-3AD203B41FA5}">
                      <a16:colId xmlns:a16="http://schemas.microsoft.com/office/drawing/2014/main" val="596894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706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813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88169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690E5D-C535-4E03-87F5-DEB5C2124C45}"/>
              </a:ext>
            </a:extLst>
          </p:cNvPr>
          <p:cNvSpPr txBox="1">
            <a:spLocks/>
          </p:cNvSpPr>
          <p:nvPr/>
        </p:nvSpPr>
        <p:spPr>
          <a:xfrm>
            <a:off x="6610266" y="3496629"/>
            <a:ext cx="4825567" cy="283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       </a:t>
            </a:r>
            <a:r>
              <a:rPr lang="en-US"/>
              <a:t> [][0]    [][1]    [][2]    [][3] </a:t>
            </a:r>
            <a:endParaRPr lang="ro-RO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[0][]     1        2        3       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[1][]     8        9      10      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[2][]   15      16      17      18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[3][]   22      23      24      25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A89DCC2-F64B-4538-A7BC-606EC1C3D3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63547" y="1200839"/>
            <a:ext cx="10007993" cy="5096444"/>
          </a:xfrm>
        </p:spPr>
        <p:txBody>
          <a:bodyPr/>
          <a:lstStyle/>
          <a:p>
            <a:r>
              <a:rPr lang="ro-RO" dirty="0"/>
              <a:t>Spațiu foarte mare (suntem pe </a:t>
            </a:r>
            <a:r>
              <a:rPr lang="ro-RO" dirty="0" err="1"/>
              <a:t>heap</a:t>
            </a:r>
            <a:r>
              <a:rPr lang="ro-RO" dirty="0"/>
              <a:t>)</a:t>
            </a:r>
          </a:p>
          <a:p>
            <a:r>
              <a:rPr lang="ro-RO" dirty="0"/>
              <a:t>Posibilitate ca fiecare rând să aibă altă mărime (periculos)</a:t>
            </a:r>
          </a:p>
          <a:p>
            <a:r>
              <a:rPr lang="ro-RO" dirty="0"/>
              <a:t>Nu este cache </a:t>
            </a:r>
            <a:r>
              <a:rPr lang="ro-RO" dirty="0" err="1"/>
              <a:t>friendly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0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4160D-2357-44D6-AEE9-D83E27C2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3224E8-5578-40AC-A1C6-CB78FC25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Struct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1C17DE-2757-4EDA-B915-83D5B219B3E2}"/>
              </a:ext>
            </a:extLst>
          </p:cNvPr>
          <p:cNvSpPr txBox="1">
            <a:spLocks/>
          </p:cNvSpPr>
          <p:nvPr/>
        </p:nvSpPr>
        <p:spPr>
          <a:xfrm>
            <a:off x="3672060" y="1180756"/>
            <a:ext cx="7529513" cy="5091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/>
              <a:t>struct name </a:t>
            </a:r>
            <a:r>
              <a:rPr lang="en-US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type1 name1;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type2 name2;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};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typedef </a:t>
            </a:r>
            <a:r>
              <a:rPr lang="ro-RO"/>
              <a:t>struct name </a:t>
            </a:r>
            <a:r>
              <a:rPr lang="en-US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type1 name1;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type2 name2;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	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} newName;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71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85A1D-93A6-43A0-86C4-9F6E5051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9A4E-3E46-4D52-B096-3F36E04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 err="1"/>
              <a:t>înlănț</a:t>
            </a:r>
            <a:r>
              <a:rPr lang="en-US" dirty="0"/>
              <a:t>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751AC-451A-4CAF-9272-A3C09A8E78D0}"/>
              </a:ext>
            </a:extLst>
          </p:cNvPr>
          <p:cNvSpPr/>
          <p:nvPr/>
        </p:nvSpPr>
        <p:spPr>
          <a:xfrm>
            <a:off x="434340" y="1580360"/>
            <a:ext cx="3977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B890-A712-4A59-9D97-9DDA186FB39E}"/>
              </a:ext>
            </a:extLst>
          </p:cNvPr>
          <p:cNvSpPr/>
          <p:nvPr/>
        </p:nvSpPr>
        <p:spPr>
          <a:xfrm>
            <a:off x="4317682" y="4368838"/>
            <a:ext cx="44176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AE696-580C-4590-BE84-DA084ADF0CB7}"/>
              </a:ext>
            </a:extLst>
          </p:cNvPr>
          <p:cNvSpPr/>
          <p:nvPr/>
        </p:nvSpPr>
        <p:spPr bwMode="auto">
          <a:xfrm>
            <a:off x="6445978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A71E-2AAB-4751-AC41-40F0C308DE62}"/>
              </a:ext>
            </a:extLst>
          </p:cNvPr>
          <p:cNvSpPr/>
          <p:nvPr/>
        </p:nvSpPr>
        <p:spPr bwMode="auto">
          <a:xfrm>
            <a:off x="7769186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36D77-1709-4627-949D-DC2F13D45DEB}"/>
              </a:ext>
            </a:extLst>
          </p:cNvPr>
          <p:cNvCxnSpPr/>
          <p:nvPr/>
        </p:nvCxnSpPr>
        <p:spPr bwMode="auto">
          <a:xfrm>
            <a:off x="711300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BE6A5-83AB-412C-BF4D-1E0E63CECAEE}"/>
              </a:ext>
            </a:extLst>
          </p:cNvPr>
          <p:cNvCxnSpPr>
            <a:cxnSpLocks/>
          </p:cNvCxnSpPr>
          <p:nvPr/>
        </p:nvCxnSpPr>
        <p:spPr bwMode="auto">
          <a:xfrm>
            <a:off x="8446228" y="2182260"/>
            <a:ext cx="75728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85CE3-CC55-494A-8528-AEBA1C04E68C}"/>
              </a:ext>
            </a:extLst>
          </p:cNvPr>
          <p:cNvSpPr/>
          <p:nvPr/>
        </p:nvSpPr>
        <p:spPr bwMode="auto">
          <a:xfrm>
            <a:off x="9235579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0E5A4-E888-41F9-A7AA-0A8B7827310F}"/>
              </a:ext>
            </a:extLst>
          </p:cNvPr>
          <p:cNvSpPr/>
          <p:nvPr/>
        </p:nvSpPr>
        <p:spPr bwMode="auto">
          <a:xfrm>
            <a:off x="10569623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70944-FEA8-4A5C-8B53-A77FE99C9FCE}"/>
              </a:ext>
            </a:extLst>
          </p:cNvPr>
          <p:cNvCxnSpPr/>
          <p:nvPr/>
        </p:nvCxnSpPr>
        <p:spPr bwMode="auto">
          <a:xfrm>
            <a:off x="988287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BD4BD-8259-42B8-96A4-E354A9681D68}"/>
              </a:ext>
            </a:extLst>
          </p:cNvPr>
          <p:cNvSpPr/>
          <p:nvPr/>
        </p:nvSpPr>
        <p:spPr bwMode="auto">
          <a:xfrm>
            <a:off x="5860190" y="2846489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B6C5B-EC82-4074-9416-17590DAFA5CB}"/>
              </a:ext>
            </a:extLst>
          </p:cNvPr>
          <p:cNvSpPr/>
          <p:nvPr/>
        </p:nvSpPr>
        <p:spPr bwMode="auto">
          <a:xfrm>
            <a:off x="9203511" y="2874111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87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FC7B53-D8A6-4373-A21C-344DE672C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2F137-821D-4446-A093-C48124F5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Moment de reculegere</a:t>
            </a:r>
          </a:p>
        </p:txBody>
      </p:sp>
      <p:pic>
        <p:nvPicPr>
          <p:cNvPr id="6" name="Picture 5" descr="A person in a uniform&#10;&#10;Description automatically generated with medium confidence">
            <a:extLst>
              <a:ext uri="{FF2B5EF4-FFF2-40B4-BE49-F238E27FC236}">
                <a16:creationId xmlns:a16="http://schemas.microsoft.com/office/drawing/2014/main" id="{BDF6DB90-F188-4DB1-8040-4A9C59BC5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35" y="1093787"/>
            <a:ext cx="8437906" cy="5189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1DDAF-571E-4FC7-8BE8-2D6B9E203ACE}"/>
              </a:ext>
            </a:extLst>
          </p:cNvPr>
          <p:cNvSpPr txBox="1"/>
          <p:nvPr/>
        </p:nvSpPr>
        <p:spPr>
          <a:xfrm>
            <a:off x="7579604" y="505073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1977 - 2021</a:t>
            </a:r>
          </a:p>
        </p:txBody>
      </p:sp>
    </p:spTree>
    <p:extLst>
      <p:ext uri="{BB962C8B-B14F-4D97-AF65-F5344CB8AC3E}">
        <p14:creationId xmlns:p14="http://schemas.microsoft.com/office/powerpoint/2010/main" val="1878821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8928B2-B817-44B3-BB23-FAD77F1B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1D3E5-C2D6-40EE-BC4F-A9B5589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795B7-A5EA-47A5-BA6A-95008EDC8810}"/>
              </a:ext>
            </a:extLst>
          </p:cNvPr>
          <p:cNvSpPr/>
          <p:nvPr/>
        </p:nvSpPr>
        <p:spPr bwMode="auto">
          <a:xfrm>
            <a:off x="2170220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C4694-7BAE-4A55-862C-424F9030BE84}"/>
              </a:ext>
            </a:extLst>
          </p:cNvPr>
          <p:cNvSpPr/>
          <p:nvPr/>
        </p:nvSpPr>
        <p:spPr bwMode="auto">
          <a:xfrm>
            <a:off x="3504117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DB5279-C0DC-40D6-85B6-229A55D2101B}"/>
              </a:ext>
            </a:extLst>
          </p:cNvPr>
          <p:cNvCxnSpPr/>
          <p:nvPr/>
        </p:nvCxnSpPr>
        <p:spPr bwMode="auto">
          <a:xfrm>
            <a:off x="2837242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BE8E91-2CED-496D-9B00-05CAAF07F96F}"/>
              </a:ext>
            </a:extLst>
          </p:cNvPr>
          <p:cNvCxnSpPr>
            <a:cxnSpLocks/>
          </p:cNvCxnSpPr>
          <p:nvPr/>
        </p:nvCxnSpPr>
        <p:spPr bwMode="auto">
          <a:xfrm>
            <a:off x="4127607" y="2418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879437-0AB3-4952-8166-C2AB0CEC8D87}"/>
              </a:ext>
            </a:extLst>
          </p:cNvPr>
          <p:cNvSpPr/>
          <p:nvPr/>
        </p:nvSpPr>
        <p:spPr bwMode="auto">
          <a:xfrm rot="5400000">
            <a:off x="1444470" y="423648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E0502-5CEC-4AFF-8E65-48AFE57AC1C1}"/>
              </a:ext>
            </a:extLst>
          </p:cNvPr>
          <p:cNvSpPr/>
          <p:nvPr/>
        </p:nvSpPr>
        <p:spPr bwMode="auto">
          <a:xfrm>
            <a:off x="4991254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D735-4FBF-4423-8E51-E34FF3CF9163}"/>
              </a:ext>
            </a:extLst>
          </p:cNvPr>
          <p:cNvSpPr/>
          <p:nvPr/>
        </p:nvSpPr>
        <p:spPr bwMode="auto">
          <a:xfrm>
            <a:off x="6312772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9B666-A7F0-4E59-982B-EE4915C99588}"/>
              </a:ext>
            </a:extLst>
          </p:cNvPr>
          <p:cNvCxnSpPr/>
          <p:nvPr/>
        </p:nvCxnSpPr>
        <p:spPr bwMode="auto">
          <a:xfrm>
            <a:off x="5658276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DB57B-9825-4ED6-9EDE-4DA1358F8791}"/>
              </a:ext>
            </a:extLst>
          </p:cNvPr>
          <p:cNvCxnSpPr>
            <a:cxnSpLocks/>
          </p:cNvCxnSpPr>
          <p:nvPr/>
        </p:nvCxnSpPr>
        <p:spPr bwMode="auto">
          <a:xfrm>
            <a:off x="6950817" y="2418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83434-7A38-4BFE-8CC1-2227D04A1926}"/>
              </a:ext>
            </a:extLst>
          </p:cNvPr>
          <p:cNvSpPr/>
          <p:nvPr/>
        </p:nvSpPr>
        <p:spPr bwMode="auto">
          <a:xfrm rot="5400000">
            <a:off x="4265503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E6EB8-F58B-4C4A-9BD0-7ECBAFB96621}"/>
              </a:ext>
            </a:extLst>
          </p:cNvPr>
          <p:cNvSpPr/>
          <p:nvPr/>
        </p:nvSpPr>
        <p:spPr bwMode="auto">
          <a:xfrm>
            <a:off x="7729103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47059-906E-45B5-A0EF-6FA292E27932}"/>
              </a:ext>
            </a:extLst>
          </p:cNvPr>
          <p:cNvSpPr/>
          <p:nvPr/>
        </p:nvSpPr>
        <p:spPr bwMode="auto">
          <a:xfrm>
            <a:off x="9063146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97937C-BF19-4700-9CD7-57EB0D730B5C}"/>
              </a:ext>
            </a:extLst>
          </p:cNvPr>
          <p:cNvCxnSpPr/>
          <p:nvPr/>
        </p:nvCxnSpPr>
        <p:spPr bwMode="auto">
          <a:xfrm>
            <a:off x="8396125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B53F5-7D79-486D-9098-C34AE93D3C52}"/>
              </a:ext>
            </a:extLst>
          </p:cNvPr>
          <p:cNvCxnSpPr>
            <a:cxnSpLocks/>
          </p:cNvCxnSpPr>
          <p:nvPr/>
        </p:nvCxnSpPr>
        <p:spPr bwMode="auto">
          <a:xfrm>
            <a:off x="9730169" y="241822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03870-65A9-4367-9C54-F0C70E8844E6}"/>
              </a:ext>
            </a:extLst>
          </p:cNvPr>
          <p:cNvSpPr/>
          <p:nvPr/>
        </p:nvSpPr>
        <p:spPr bwMode="auto">
          <a:xfrm rot="5400000">
            <a:off x="7003352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7411E0-B916-4B1D-B592-67FE80742D2F}"/>
              </a:ext>
            </a:extLst>
          </p:cNvPr>
          <p:cNvSpPr/>
          <p:nvPr/>
        </p:nvSpPr>
        <p:spPr bwMode="auto">
          <a:xfrm>
            <a:off x="1741939" y="129152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F70CA-6232-4725-B979-5E6EA578BE9D}"/>
              </a:ext>
            </a:extLst>
          </p:cNvPr>
          <p:cNvCxnSpPr/>
          <p:nvPr/>
        </p:nvCxnSpPr>
        <p:spPr bwMode="auto">
          <a:xfrm>
            <a:off x="2170220" y="176900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460A5-31FB-43DB-B68F-1E1D2B5C7EB5}"/>
              </a:ext>
            </a:extLst>
          </p:cNvPr>
          <p:cNvSpPr txBox="1"/>
          <p:nvPr/>
        </p:nvSpPr>
        <p:spPr>
          <a:xfrm>
            <a:off x="9542381" y="323909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869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ED66B-E5F2-4CF1-816D-4EE6EF54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08D828-252C-487F-8F83-85C96C77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dublu-înlănțuite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11A68-BC45-4374-86EE-7585CE40C3DD}"/>
              </a:ext>
            </a:extLst>
          </p:cNvPr>
          <p:cNvSpPr/>
          <p:nvPr/>
        </p:nvSpPr>
        <p:spPr bwMode="auto">
          <a:xfrm>
            <a:off x="2923206" y="2171536"/>
            <a:ext cx="448856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28412B-CD62-4422-8C2D-1C4F3EC42CB3}"/>
              </a:ext>
            </a:extLst>
          </p:cNvPr>
          <p:cNvSpPr/>
          <p:nvPr/>
        </p:nvSpPr>
        <p:spPr bwMode="auto">
          <a:xfrm>
            <a:off x="3359312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4E9FBC-7991-4A5F-A8B9-006774B02DB9}"/>
              </a:ext>
            </a:extLst>
          </p:cNvPr>
          <p:cNvCxnSpPr/>
          <p:nvPr/>
        </p:nvCxnSpPr>
        <p:spPr bwMode="auto">
          <a:xfrm>
            <a:off x="3133321" y="2540950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4FBDB9-F48D-4C77-9363-3BAF0107361A}"/>
              </a:ext>
            </a:extLst>
          </p:cNvPr>
          <p:cNvCxnSpPr>
            <a:cxnSpLocks/>
          </p:cNvCxnSpPr>
          <p:nvPr/>
        </p:nvCxnSpPr>
        <p:spPr bwMode="auto">
          <a:xfrm>
            <a:off x="4011280" y="2264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7B0057-2218-46A0-AC4A-BF17E5C88BF7}"/>
              </a:ext>
            </a:extLst>
          </p:cNvPr>
          <p:cNvSpPr/>
          <p:nvPr/>
        </p:nvSpPr>
        <p:spPr bwMode="auto">
          <a:xfrm>
            <a:off x="5713862" y="2171536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4E0BE9-FAC1-4ADC-AC94-8E9A54B7144D}"/>
              </a:ext>
            </a:extLst>
          </p:cNvPr>
          <p:cNvSpPr/>
          <p:nvPr/>
        </p:nvSpPr>
        <p:spPr bwMode="auto">
          <a:xfrm>
            <a:off x="6183561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57F2C9-E801-42F3-98D0-03AB3AD99EDD}"/>
              </a:ext>
            </a:extLst>
          </p:cNvPr>
          <p:cNvCxnSpPr/>
          <p:nvPr/>
        </p:nvCxnSpPr>
        <p:spPr bwMode="auto">
          <a:xfrm>
            <a:off x="5925484" y="2540947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761354-313B-4749-A809-A3A25B21997B}"/>
              </a:ext>
            </a:extLst>
          </p:cNvPr>
          <p:cNvCxnSpPr>
            <a:cxnSpLocks/>
          </p:cNvCxnSpPr>
          <p:nvPr/>
        </p:nvCxnSpPr>
        <p:spPr bwMode="auto">
          <a:xfrm>
            <a:off x="6785061" y="2264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E423588-B83A-4773-97C7-984F67722CB9}"/>
              </a:ext>
            </a:extLst>
          </p:cNvPr>
          <p:cNvSpPr/>
          <p:nvPr/>
        </p:nvSpPr>
        <p:spPr bwMode="auto">
          <a:xfrm>
            <a:off x="8451711" y="2171536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FC1E1-786C-488B-AAE5-2460062FCFD1}"/>
              </a:ext>
            </a:extLst>
          </p:cNvPr>
          <p:cNvSpPr/>
          <p:nvPr/>
        </p:nvSpPr>
        <p:spPr bwMode="auto">
          <a:xfrm>
            <a:off x="8930944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12BBA3-844E-498F-9CCD-3DFD0093C056}"/>
              </a:ext>
            </a:extLst>
          </p:cNvPr>
          <p:cNvCxnSpPr/>
          <p:nvPr/>
        </p:nvCxnSpPr>
        <p:spPr bwMode="auto">
          <a:xfrm>
            <a:off x="8643904" y="254094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1305E1-0B5A-4843-95ED-B7FABDB9464B}"/>
              </a:ext>
            </a:extLst>
          </p:cNvPr>
          <p:cNvCxnSpPr>
            <a:cxnSpLocks/>
          </p:cNvCxnSpPr>
          <p:nvPr/>
        </p:nvCxnSpPr>
        <p:spPr bwMode="auto">
          <a:xfrm>
            <a:off x="9597967" y="241027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199A06-3785-487F-B9AC-F8360F79074E}"/>
              </a:ext>
            </a:extLst>
          </p:cNvPr>
          <p:cNvSpPr/>
          <p:nvPr/>
        </p:nvSpPr>
        <p:spPr bwMode="auto">
          <a:xfrm>
            <a:off x="1609737" y="128357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1025C-5315-4910-9DAB-6C33FA44E0FF}"/>
              </a:ext>
            </a:extLst>
          </p:cNvPr>
          <p:cNvSpPr txBox="1"/>
          <p:nvPr/>
        </p:nvSpPr>
        <p:spPr>
          <a:xfrm>
            <a:off x="9410179" y="323114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B229F0-5420-4D35-9FC1-A29F90A2DE17}"/>
              </a:ext>
            </a:extLst>
          </p:cNvPr>
          <p:cNvSpPr/>
          <p:nvPr/>
        </p:nvSpPr>
        <p:spPr bwMode="auto">
          <a:xfrm>
            <a:off x="7583031" y="217153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FFE02-E974-46EF-B4C1-0A79A3D8428F}"/>
              </a:ext>
            </a:extLst>
          </p:cNvPr>
          <p:cNvSpPr/>
          <p:nvPr/>
        </p:nvSpPr>
        <p:spPr bwMode="auto">
          <a:xfrm>
            <a:off x="4833970" y="217153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212373-33A5-4E69-8A47-E8B2B169C34B}"/>
              </a:ext>
            </a:extLst>
          </p:cNvPr>
          <p:cNvSpPr/>
          <p:nvPr/>
        </p:nvSpPr>
        <p:spPr bwMode="auto">
          <a:xfrm>
            <a:off x="2062499" y="217150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180D4C-D003-4352-83AE-A1AC202F2BA1}"/>
              </a:ext>
            </a:extLst>
          </p:cNvPr>
          <p:cNvCxnSpPr/>
          <p:nvPr/>
        </p:nvCxnSpPr>
        <p:spPr bwMode="auto">
          <a:xfrm>
            <a:off x="2038018" y="176105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41C814-EB24-4E83-8FBC-539D1C4B69CA}"/>
              </a:ext>
            </a:extLst>
          </p:cNvPr>
          <p:cNvSpPr txBox="1"/>
          <p:nvPr/>
        </p:nvSpPr>
        <p:spPr>
          <a:xfrm>
            <a:off x="1437816" y="301225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637A12-5A94-4792-B17D-E081945C8302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 flipH="1">
            <a:off x="1940518" y="2538317"/>
            <a:ext cx="170113" cy="47393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139831-C28C-4D09-ADEF-A2C1B9BC97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27992" y="2538317"/>
            <a:ext cx="691550" cy="263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666329-5210-4146-BF71-E0F7B068B33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52241" y="2538317"/>
            <a:ext cx="614734" cy="263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EDB858F-D614-443A-80E1-6BBACCDF836E}"/>
              </a:ext>
            </a:extLst>
          </p:cNvPr>
          <p:cNvSpPr/>
          <p:nvPr/>
        </p:nvSpPr>
        <p:spPr bwMode="auto">
          <a:xfrm rot="5400000">
            <a:off x="1715155" y="424443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619C1E-E345-4873-8CE0-0E8844180F59}"/>
              </a:ext>
            </a:extLst>
          </p:cNvPr>
          <p:cNvSpPr/>
          <p:nvPr/>
        </p:nvSpPr>
        <p:spPr bwMode="auto">
          <a:xfrm rot="5400000">
            <a:off x="4536188" y="424443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A9433-166E-4F2A-B94B-A2902C1D02A7}"/>
              </a:ext>
            </a:extLst>
          </p:cNvPr>
          <p:cNvSpPr/>
          <p:nvPr/>
        </p:nvSpPr>
        <p:spPr bwMode="auto">
          <a:xfrm rot="5400000">
            <a:off x="7274037" y="424443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739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8AE348-B9E4-4E0E-B964-170A5945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AF3C20-392B-4D21-9D61-2624A822F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 circulare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C24C0-A0A6-457E-AC9A-B2AA160C10E5}"/>
              </a:ext>
            </a:extLst>
          </p:cNvPr>
          <p:cNvSpPr/>
          <p:nvPr/>
        </p:nvSpPr>
        <p:spPr bwMode="auto">
          <a:xfrm>
            <a:off x="3209645" y="3110272"/>
            <a:ext cx="448856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29E7C1-3384-464E-BAA8-AA79DF7E19B7}"/>
              </a:ext>
            </a:extLst>
          </p:cNvPr>
          <p:cNvSpPr/>
          <p:nvPr/>
        </p:nvSpPr>
        <p:spPr bwMode="auto">
          <a:xfrm>
            <a:off x="3668811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AFEF7-6085-472A-87B3-A96312A1086F}"/>
              </a:ext>
            </a:extLst>
          </p:cNvPr>
          <p:cNvCxnSpPr/>
          <p:nvPr/>
        </p:nvCxnSpPr>
        <p:spPr bwMode="auto">
          <a:xfrm>
            <a:off x="3419760" y="347968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67EE93-2E79-4562-B8F0-6914AC624DD0}"/>
              </a:ext>
            </a:extLst>
          </p:cNvPr>
          <p:cNvCxnSpPr>
            <a:cxnSpLocks/>
          </p:cNvCxnSpPr>
          <p:nvPr/>
        </p:nvCxnSpPr>
        <p:spPr bwMode="auto">
          <a:xfrm>
            <a:off x="4297719" y="3202963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C0C651-025C-4143-BDEB-EC2F87BF313D}"/>
              </a:ext>
            </a:extLst>
          </p:cNvPr>
          <p:cNvSpPr/>
          <p:nvPr/>
        </p:nvSpPr>
        <p:spPr bwMode="auto">
          <a:xfrm>
            <a:off x="6000301" y="3110272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EC10CC-F89B-4890-9FD5-3B8CD5E6DC5F}"/>
              </a:ext>
            </a:extLst>
          </p:cNvPr>
          <p:cNvSpPr/>
          <p:nvPr/>
        </p:nvSpPr>
        <p:spPr bwMode="auto">
          <a:xfrm>
            <a:off x="6468215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8720C0-F80D-4F8B-B84A-55217B94F6FD}"/>
              </a:ext>
            </a:extLst>
          </p:cNvPr>
          <p:cNvCxnSpPr/>
          <p:nvPr/>
        </p:nvCxnSpPr>
        <p:spPr bwMode="auto">
          <a:xfrm>
            <a:off x="6211923" y="3479683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929A01-C047-403F-B5EE-10C24A93541F}"/>
              </a:ext>
            </a:extLst>
          </p:cNvPr>
          <p:cNvCxnSpPr>
            <a:cxnSpLocks/>
          </p:cNvCxnSpPr>
          <p:nvPr/>
        </p:nvCxnSpPr>
        <p:spPr bwMode="auto">
          <a:xfrm>
            <a:off x="7071500" y="3202963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20EDC24-55C3-4428-B5A5-1BC7AFCD49E6}"/>
              </a:ext>
            </a:extLst>
          </p:cNvPr>
          <p:cNvSpPr/>
          <p:nvPr/>
        </p:nvSpPr>
        <p:spPr bwMode="auto">
          <a:xfrm>
            <a:off x="8738150" y="3110272"/>
            <a:ext cx="479233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D65704-B7FD-404E-A7D6-6E5EAF0D1334}"/>
              </a:ext>
            </a:extLst>
          </p:cNvPr>
          <p:cNvSpPr/>
          <p:nvPr/>
        </p:nvSpPr>
        <p:spPr bwMode="auto">
          <a:xfrm>
            <a:off x="9217276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6D3129-DF5B-4F11-8B7F-7EE92C7EA39E}"/>
              </a:ext>
            </a:extLst>
          </p:cNvPr>
          <p:cNvCxnSpPr/>
          <p:nvPr/>
        </p:nvCxnSpPr>
        <p:spPr bwMode="auto">
          <a:xfrm>
            <a:off x="8930343" y="3479685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5E97AD-49E1-4BB4-A237-B09A2DAAB044}"/>
              </a:ext>
            </a:extLst>
          </p:cNvPr>
          <p:cNvSpPr/>
          <p:nvPr/>
        </p:nvSpPr>
        <p:spPr bwMode="auto">
          <a:xfrm>
            <a:off x="1896176" y="2222310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06A10-98C9-400E-92F0-D5F59D77F225}"/>
              </a:ext>
            </a:extLst>
          </p:cNvPr>
          <p:cNvSpPr/>
          <p:nvPr/>
        </p:nvSpPr>
        <p:spPr bwMode="auto">
          <a:xfrm>
            <a:off x="7869470" y="311027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A83E95-B133-42DA-AFCD-167603D228EE}"/>
              </a:ext>
            </a:extLst>
          </p:cNvPr>
          <p:cNvSpPr/>
          <p:nvPr/>
        </p:nvSpPr>
        <p:spPr bwMode="auto">
          <a:xfrm>
            <a:off x="5120409" y="3110272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8E0D50-E1AC-44EE-B2DA-B35D8747D9FA}"/>
              </a:ext>
            </a:extLst>
          </p:cNvPr>
          <p:cNvSpPr/>
          <p:nvPr/>
        </p:nvSpPr>
        <p:spPr bwMode="auto">
          <a:xfrm>
            <a:off x="2348938" y="3110238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prev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9BDF3A-5FCD-4A00-A769-4724FE7BF865}"/>
              </a:ext>
            </a:extLst>
          </p:cNvPr>
          <p:cNvCxnSpPr/>
          <p:nvPr/>
        </p:nvCxnSpPr>
        <p:spPr bwMode="auto">
          <a:xfrm>
            <a:off x="2324457" y="2699792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226418-9D71-4915-837C-B13BF8F40F45}"/>
              </a:ext>
            </a:extLst>
          </p:cNvPr>
          <p:cNvCxnSpPr>
            <a:cxnSpLocks/>
          </p:cNvCxnSpPr>
          <p:nvPr/>
        </p:nvCxnSpPr>
        <p:spPr bwMode="auto">
          <a:xfrm flipH="1">
            <a:off x="4537491" y="3479683"/>
            <a:ext cx="66849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74FB0E-FF82-4CE3-BC32-9E61D070A2DA}"/>
              </a:ext>
            </a:extLst>
          </p:cNvPr>
          <p:cNvCxnSpPr>
            <a:cxnSpLocks/>
          </p:cNvCxnSpPr>
          <p:nvPr/>
        </p:nvCxnSpPr>
        <p:spPr bwMode="auto">
          <a:xfrm flipH="1">
            <a:off x="7336895" y="3479683"/>
            <a:ext cx="61651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88A13-E4CB-4CF6-9424-F8C3FCE99C7B}"/>
              </a:ext>
            </a:extLst>
          </p:cNvPr>
          <p:cNvSpPr/>
          <p:nvPr/>
        </p:nvSpPr>
        <p:spPr bwMode="auto">
          <a:xfrm rot="5400000">
            <a:off x="3132316" y="4052452"/>
            <a:ext cx="549461" cy="50284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0510A4-47A8-4049-8282-C96A14D25D14}"/>
              </a:ext>
            </a:extLst>
          </p:cNvPr>
          <p:cNvSpPr/>
          <p:nvPr/>
        </p:nvSpPr>
        <p:spPr bwMode="auto">
          <a:xfrm rot="5400000">
            <a:off x="5940669" y="4065135"/>
            <a:ext cx="549462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F0D91E-33F4-4092-AD1F-A972531A10E8}"/>
              </a:ext>
            </a:extLst>
          </p:cNvPr>
          <p:cNvSpPr/>
          <p:nvPr/>
        </p:nvSpPr>
        <p:spPr bwMode="auto">
          <a:xfrm rot="5400000">
            <a:off x="8628737" y="4114916"/>
            <a:ext cx="618312" cy="44676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E07AFC5-C0CA-40FB-93E5-5D4AA722500C}"/>
              </a:ext>
            </a:extLst>
          </p:cNvPr>
          <p:cNvCxnSpPr>
            <a:endCxn id="19" idx="0"/>
          </p:cNvCxnSpPr>
          <p:nvPr/>
        </p:nvCxnSpPr>
        <p:spPr bwMode="auto">
          <a:xfrm rot="10800000">
            <a:off x="2783278" y="3110238"/>
            <a:ext cx="7100536" cy="139014"/>
          </a:xfrm>
          <a:prstGeom prst="curvedConnector4">
            <a:avLst>
              <a:gd name="adj1" fmla="val 259"/>
              <a:gd name="adj2" fmla="val 474567"/>
            </a:avLst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FBFD4EC8-4A29-4C3A-962E-070066026FF8}"/>
              </a:ext>
            </a:extLst>
          </p:cNvPr>
          <p:cNvCxnSpPr>
            <a:cxnSpLocks/>
            <a:endCxn id="17" idx="2"/>
          </p:cNvCxnSpPr>
          <p:nvPr/>
        </p:nvCxnSpPr>
        <p:spPr bwMode="auto">
          <a:xfrm>
            <a:off x="2608950" y="3518213"/>
            <a:ext cx="5694860" cy="69541"/>
          </a:xfrm>
          <a:prstGeom prst="curvedConnector4">
            <a:avLst>
              <a:gd name="adj1" fmla="val 916"/>
              <a:gd name="adj2" fmla="val 2638502"/>
            </a:avLst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38498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43DB2-52C6-44FF-B341-7012B4D7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075E7E-032A-4146-8AAD-9DCC226B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</a:t>
            </a:r>
            <a:r>
              <a:rPr lang="ro-RO" dirty="0"/>
              <a:t>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F0A2F-A596-412A-8BAA-0052BD31E6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99971" y="2478795"/>
            <a:ext cx="7771569" cy="3818488"/>
          </a:xfrm>
        </p:spPr>
        <p:txBody>
          <a:bodyPr/>
          <a:lstStyle/>
          <a:p>
            <a:r>
              <a:rPr lang="ro-RO" dirty="0"/>
              <a:t>Accesarea unui element</a:t>
            </a:r>
          </a:p>
          <a:p>
            <a:r>
              <a:rPr lang="ro-RO" dirty="0"/>
              <a:t>Inserare element</a:t>
            </a:r>
          </a:p>
          <a:p>
            <a:r>
              <a:rPr lang="ro-RO" dirty="0"/>
              <a:t>Ștergere element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87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6DEF-5A20-4A0C-BDDE-3B953AA6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1B782F-7802-421B-98A0-A3954D01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Accesarea unui element din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90F63-E6A6-4AD7-9A94-F38C184805E7}"/>
              </a:ext>
            </a:extLst>
          </p:cNvPr>
          <p:cNvSpPr/>
          <p:nvPr/>
        </p:nvSpPr>
        <p:spPr>
          <a:xfrm>
            <a:off x="474453" y="1692160"/>
            <a:ext cx="1154716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32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0331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A01EAB-284A-4FA5-BF41-02B1D87E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EF045-D381-4564-BB13-D65ABA3C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65032-AE84-4E43-9D6A-E565F6E4FC56}"/>
              </a:ext>
            </a:extLst>
          </p:cNvPr>
          <p:cNvSpPr/>
          <p:nvPr/>
        </p:nvSpPr>
        <p:spPr>
          <a:xfrm>
            <a:off x="323161" y="1844342"/>
            <a:ext cx="115456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node;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9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3CBF30-1A2C-45D4-B2D8-D81F00D2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A12950-664C-43A3-A719-24AF6A6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 listă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1CACB-153D-42BE-B874-152339364116}"/>
              </a:ext>
            </a:extLst>
          </p:cNvPr>
          <p:cNvSpPr/>
          <p:nvPr/>
        </p:nvSpPr>
        <p:spPr>
          <a:xfrm>
            <a:off x="920233" y="1171627"/>
            <a:ext cx="1161177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insertNodeInList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aux-&gt;next;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aux-&gt;next = node;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8658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E6FE99-1980-4E91-A3C1-55B1DF1B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04B1D-2C72-4725-9C78-1400672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84F2E-B427-4A1F-94EA-1109C5C9BC97}"/>
              </a:ext>
            </a:extLst>
          </p:cNvPr>
          <p:cNvSpPr/>
          <p:nvPr/>
        </p:nvSpPr>
        <p:spPr>
          <a:xfrm>
            <a:off x="298924" y="1605402"/>
            <a:ext cx="1159415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// free((*</a:t>
            </a:r>
            <a:r>
              <a:rPr lang="en-US" sz="3200" dirty="0" err="1">
                <a:solidFill>
                  <a:srgbClr val="00800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)-&gt;element);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aux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free(aux);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8504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3B5649-0D29-4FEC-9B12-C530A78D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D5E0D5-C27E-41EC-9C8E-DF59A59A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din listă de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4577E-4402-48A9-9145-4027269335A7}"/>
              </a:ext>
            </a:extLst>
          </p:cNvPr>
          <p:cNvSpPr/>
          <p:nvPr/>
        </p:nvSpPr>
        <p:spPr>
          <a:xfrm>
            <a:off x="1043659" y="1371682"/>
            <a:ext cx="111483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removeNodeFromList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(aux-&gt;next !=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2B91AF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aux1 = aux-&gt;next;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aux-&gt;next = aux-&gt;next-&gt;next;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free(</a:t>
            </a:r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aux1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-&gt;element);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free(aux1);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248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E8339-EDC9-4AB2-B53A-1AA5E1F7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F4CFC5-0021-40CB-B20A-8E5EF860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Complexități operații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8B369-4A90-4E56-A7A0-33BBA5F000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4896" y="1938969"/>
            <a:ext cx="9126644" cy="4358314"/>
          </a:xfrm>
        </p:spPr>
        <p:txBody>
          <a:bodyPr/>
          <a:lstStyle/>
          <a:p>
            <a:r>
              <a:rPr lang="ro-RO" dirty="0"/>
              <a:t>Accesarea unui element                  - O(N)</a:t>
            </a:r>
          </a:p>
          <a:p>
            <a:r>
              <a:rPr lang="ro-RO" dirty="0"/>
              <a:t>Inserare element la capăt                - O(1)</a:t>
            </a:r>
          </a:p>
          <a:p>
            <a:r>
              <a:rPr lang="ro-RO" dirty="0"/>
              <a:t>Inserare element la o poziție           - O(N)</a:t>
            </a:r>
          </a:p>
          <a:p>
            <a:pPr lvl="1"/>
            <a:r>
              <a:rPr lang="ro-RO" dirty="0"/>
              <a:t>Accesare + inserare</a:t>
            </a:r>
          </a:p>
          <a:p>
            <a:r>
              <a:rPr lang="ro-RO" dirty="0"/>
              <a:t>Ștergere element la capăt               - O(1)</a:t>
            </a:r>
          </a:p>
          <a:p>
            <a:r>
              <a:rPr lang="ro-RO" dirty="0"/>
              <a:t>Ștergere element de la o poziție      - O(N)</a:t>
            </a:r>
          </a:p>
          <a:p>
            <a:pPr lvl="1"/>
            <a:r>
              <a:rPr lang="ro-RO" dirty="0"/>
              <a:t>Accesare + ștergere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5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9F76C-ABB2-4FBA-8C95-1396D6D4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C8CCAA-B4E6-40C0-B6B6-2F3EF9BB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Lt. col. conf. univ. dr. ing. </a:t>
            </a:r>
            <a:r>
              <a:rPr lang="en-US" dirty="0"/>
              <a:t>Cezar </a:t>
            </a:r>
            <a:r>
              <a:rPr lang="ro-RO" dirty="0" err="1"/>
              <a:t>Pleșca</a:t>
            </a:r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1BA23DE-644A-4993-AA38-BEC6D17ED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969" y="4743451"/>
            <a:ext cx="1642233" cy="1336180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611782D-CAC9-4752-9215-29B4FB5D70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94633" y="1312801"/>
            <a:ext cx="8070542" cy="5011408"/>
          </a:xfrm>
        </p:spPr>
        <p:txBody>
          <a:bodyPr/>
          <a:lstStyle/>
          <a:p>
            <a:r>
              <a:rPr lang="ro-RO" dirty="0"/>
              <a:t>Olimpic Național și Internațional matematică</a:t>
            </a:r>
          </a:p>
          <a:p>
            <a:endParaRPr lang="ro-RO" dirty="0"/>
          </a:p>
          <a:p>
            <a:r>
              <a:rPr lang="ro-RO" dirty="0"/>
              <a:t>Inginer în Știința Calculatoarelor</a:t>
            </a:r>
          </a:p>
          <a:p>
            <a:endParaRPr lang="ro-RO" dirty="0"/>
          </a:p>
          <a:p>
            <a:r>
              <a:rPr lang="ro-RO" dirty="0"/>
              <a:t>Master</a:t>
            </a:r>
          </a:p>
          <a:p>
            <a:endParaRPr lang="ro-RO" dirty="0"/>
          </a:p>
          <a:p>
            <a:r>
              <a:rPr lang="ro-RO" dirty="0"/>
              <a:t>Doctorat</a:t>
            </a:r>
          </a:p>
          <a:p>
            <a:pPr lvl="1"/>
            <a:r>
              <a:rPr lang="ro-RO" dirty="0"/>
              <a:t>Mențiunea </a:t>
            </a:r>
            <a:r>
              <a:rPr lang="en-US" dirty="0"/>
              <a:t>“Foarte </a:t>
            </a:r>
            <a:r>
              <a:rPr lang="ro-RO" dirty="0"/>
              <a:t>Onorabil</a:t>
            </a:r>
            <a:r>
              <a:rPr lang="en-US" dirty="0"/>
              <a:t>”</a:t>
            </a:r>
          </a:p>
          <a:p>
            <a:pPr lvl="1"/>
            <a:r>
              <a:rPr lang="ro-RO" dirty="0"/>
              <a:t>Sisteme Multimedia Distribuite</a:t>
            </a:r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098CA7-703D-4EAC-AAC9-28DBF92BC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834374"/>
            <a:ext cx="2763863" cy="675458"/>
          </a:xfrm>
          <a:prstGeom prst="rect">
            <a:avLst/>
          </a:prstGeom>
        </p:spPr>
      </p:pic>
      <p:pic>
        <p:nvPicPr>
          <p:cNvPr id="14" name="Picture 13" descr="A picture containing mug&#10;&#10;Description automatically generated">
            <a:extLst>
              <a:ext uri="{FF2B5EF4-FFF2-40B4-BE49-F238E27FC236}">
                <a16:creationId xmlns:a16="http://schemas.microsoft.com/office/drawing/2014/main" id="{257F0764-5F96-4E0B-8698-53AE54609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995" y="2509832"/>
            <a:ext cx="1712414" cy="2014605"/>
          </a:xfrm>
          <a:prstGeom prst="rect">
            <a:avLst/>
          </a:prstGeom>
        </p:spPr>
      </p:pic>
      <p:pic>
        <p:nvPicPr>
          <p:cNvPr id="5" name="Picture 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014612E2-7C36-4583-B069-FAB84EB5E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2" y="2215145"/>
            <a:ext cx="2098494" cy="25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44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D097D9-58CD-4039-ABB4-A103C2CD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4DD5FB-47AE-4665-9E0A-FDABF500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 </a:t>
            </a:r>
            <a:r>
              <a:rPr lang="ro-RO" dirty="0" err="1"/>
              <a:t>vs</a:t>
            </a:r>
            <a:r>
              <a:rPr lang="ro-RO" dirty="0"/>
              <a:t> Vectori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073BD4-04B6-4659-A12C-0B521409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169405"/>
              </p:ext>
            </p:extLst>
          </p:nvPr>
        </p:nvGraphicFramePr>
        <p:xfrm>
          <a:off x="1062464" y="1691815"/>
          <a:ext cx="10067071" cy="387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3692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2445744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2597635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1"/>
                          </a:solidFill>
                        </a:rPr>
                        <a:t>Vector</a:t>
                      </a:r>
                      <a:endParaRPr lang="en-US" sz="24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acces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O(N)/O(1)</a:t>
                      </a:r>
                      <a:endParaRPr lang="en-US" sz="2400" b="1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O(N)/O(1)</a:t>
                      </a:r>
                      <a:endParaRPr lang="en-US" sz="2400" b="1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Alocare spațiu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Doar la început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Oricând și oricât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0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558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8AC08-3259-4ECC-A3C7-4AF55F9E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45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8AC08-3259-4ECC-A3C7-4AF55F9E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55BC3-B105-4452-A80C-CC7A037E6EC8}"/>
              </a:ext>
            </a:extLst>
          </p:cNvPr>
          <p:cNvSpPr txBox="1"/>
          <p:nvPr/>
        </p:nvSpPr>
        <p:spPr>
          <a:xfrm>
            <a:off x="474453" y="3251317"/>
            <a:ext cx="120634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4400" dirty="0"/>
              <a:t>Putem să avem pointeri </a:t>
            </a:r>
            <a:r>
              <a:rPr lang="ro-RO" sz="4400" dirty="0" err="1"/>
              <a:t>HeadList</a:t>
            </a:r>
            <a:r>
              <a:rPr lang="ro-RO" sz="4400" dirty="0"/>
              <a:t> și </a:t>
            </a:r>
            <a:r>
              <a:rPr lang="ro-RO" sz="4400" dirty="0" err="1"/>
              <a:t>EndList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43119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5B9384-AE80-4FC2-8163-79F775B4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90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5B9384-AE80-4FC2-8163-79F775B4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O mărime de start – poate fi și un element.</a:t>
            </a:r>
          </a:p>
          <a:p>
            <a:r>
              <a:rPr lang="ro-RO" dirty="0"/>
              <a:t>Când vectorul este plin și se încearcă un insert, se dublează dimensiunea sa.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D6A53A25-28DC-4262-8B12-918CB2E65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53324"/>
              </p:ext>
            </p:extLst>
          </p:nvPr>
        </p:nvGraphicFramePr>
        <p:xfrm>
          <a:off x="2614856" y="342900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F43F51-F2A4-4F77-82F7-5D9D4DD210E2}"/>
              </a:ext>
            </a:extLst>
          </p:cNvPr>
          <p:cNvSpPr txBox="1"/>
          <p:nvPr/>
        </p:nvSpPr>
        <p:spPr>
          <a:xfrm>
            <a:off x="2851758" y="3990339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</a:t>
            </a:r>
            <a:r>
              <a:rPr lang="en-US" sz="2400"/>
              <a:t> </a:t>
            </a:r>
            <a:r>
              <a:rPr lang="ro-RO" sz="2400"/>
              <a:t>      )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FB040-08E0-4C97-95B2-857A2389274A}"/>
              </a:ext>
            </a:extLst>
          </p:cNvPr>
          <p:cNvSpPr/>
          <p:nvPr/>
        </p:nvSpPr>
        <p:spPr bwMode="auto">
          <a:xfrm>
            <a:off x="3832037" y="4042727"/>
            <a:ext cx="383671" cy="40927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Table 43">
            <a:extLst>
              <a:ext uri="{FF2B5EF4-FFF2-40B4-BE49-F238E27FC236}">
                <a16:creationId xmlns:a16="http://schemas.microsoft.com/office/drawing/2014/main" id="{FBDF8DBE-F9FC-4467-9EA6-35AEE2972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11791"/>
              </p:ext>
            </p:extLst>
          </p:nvPr>
        </p:nvGraphicFramePr>
        <p:xfrm>
          <a:off x="2614856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graphicFrame>
        <p:nvGraphicFramePr>
          <p:cNvPr id="9" name="Table 43">
            <a:extLst>
              <a:ext uri="{FF2B5EF4-FFF2-40B4-BE49-F238E27FC236}">
                <a16:creationId xmlns:a16="http://schemas.microsoft.com/office/drawing/2014/main" id="{A41ED75B-64D8-43AF-8460-FA4A88198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714592"/>
              </p:ext>
            </p:extLst>
          </p:nvPr>
        </p:nvGraphicFramePr>
        <p:xfrm>
          <a:off x="4215708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827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406793-861B-4FBC-9E0B-DB40E673A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F2C8B6-590D-4ECF-B053-AF06BBD8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7650D2-EBCD-449C-AF83-854F7A203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68647"/>
              </p:ext>
            </p:extLst>
          </p:nvPr>
        </p:nvGraphicFramePr>
        <p:xfrm>
          <a:off x="3512820" y="1206500"/>
          <a:ext cx="516635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9515635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910468469"/>
                    </a:ext>
                  </a:extLst>
                </a:gridCol>
                <a:gridCol w="2423159">
                  <a:extLst>
                    <a:ext uri="{9D8B030D-6E8A-4147-A177-3AD203B41FA5}">
                      <a16:colId xmlns:a16="http://schemas.microsoft.com/office/drawing/2014/main" val="3584814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1"/>
                          </a:solidFill>
                        </a:rPr>
                        <a:t>Push</a:t>
                      </a:r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Copiere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1"/>
                          </a:solidFill>
                        </a:rPr>
                        <a:t>Mărime vector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5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1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4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2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1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2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06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3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2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4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0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4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4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5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4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32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6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8560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ro-RO" sz="2400" b="1"/>
                        <a:t>7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79532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ro-RO" sz="2400" b="1"/>
                        <a:t>8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36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o-RO" sz="2400" b="1"/>
                        <a:t>9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8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16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4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ro-RO" sz="2400" b="1"/>
                        <a:t>10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16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79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260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B332B-B8C8-4CD0-8A2D-03FF81139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D6AB8-AC72-48E0-8C91-5173A7FD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Complexitate amortizată inserție vector dinamic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3 </a:t>
                </a:r>
                <a:r>
                  <a:rPr lang="ro-RO" dirty="0" err="1"/>
                  <a:t>push</a:t>
                </a:r>
                <a:r>
                  <a:rPr lang="ro-RO" dirty="0"/>
                  <a:t> 2 + 1 copieri</a:t>
                </a:r>
              </a:p>
              <a:p>
                <a:r>
                  <a:rPr lang="ro-RO" dirty="0"/>
                  <a:t>5 </a:t>
                </a:r>
                <a:r>
                  <a:rPr lang="ro-RO" dirty="0" err="1"/>
                  <a:t>push</a:t>
                </a:r>
                <a:r>
                  <a:rPr lang="ro-RO" dirty="0"/>
                  <a:t> 4 + 2 + 1 copieri</a:t>
                </a:r>
              </a:p>
              <a:p>
                <a:r>
                  <a:rPr lang="ro-RO" dirty="0"/>
                  <a:t>9 </a:t>
                </a:r>
                <a:r>
                  <a:rPr lang="ro-RO" dirty="0" err="1"/>
                  <a:t>push</a:t>
                </a:r>
                <a:r>
                  <a:rPr lang="ro-RO" dirty="0"/>
                  <a:t> 8 + 4 + 2 + 1 copieri</a:t>
                </a:r>
              </a:p>
              <a:p>
                <a:r>
                  <a:rPr lang="ro-RO" dirty="0"/>
                  <a:t>…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ro-RO" dirty="0"/>
                  <a:t> </a:t>
                </a:r>
                <a:r>
                  <a:rPr lang="ro-RO" dirty="0" err="1"/>
                  <a:t>push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+…+2+1= 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copieri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func>
                      <m:funcPr>
                        <m:ctrlPr>
                          <a:rPr lang="ro-RO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o-RO" sz="4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4000" dirty="0"/>
                  <a:t> = 2 = O(1)</a:t>
                </a:r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114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B6A329-3659-47B7-A7FE-D4232CF3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ED05E1-C29E-4EFA-A4B4-63474242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C27F7-D330-4B5B-A251-CDD2B4E94D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57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EC44D-2C2F-4E67-B9D2-02490734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7CF9A9-D8E3-4DFE-8B1F-56C008F1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Premisă: </a:t>
                </a:r>
                <a:r>
                  <a:rPr lang="en-US" dirty="0"/>
                  <a:t>Nu </a:t>
                </a:r>
                <a:r>
                  <a:rPr lang="ro-RO" dirty="0"/>
                  <a:t>toate elementele sunt echiprobabile la căutare.</a:t>
                </a:r>
              </a:p>
              <a:p>
                <a:pPr lvl="1"/>
                <a:r>
                  <a:rPr lang="ro-RO" dirty="0"/>
                  <a:t>Unele elemente sunt accesate mult mai des decât altele.</a:t>
                </a:r>
              </a:p>
              <a:p>
                <a:r>
                  <a:rPr lang="ro-RO" dirty="0"/>
                  <a:t>Dacă elementele sunt </a:t>
                </a:r>
                <a:r>
                  <a:rPr lang="ro-RO" b="1" dirty="0"/>
                  <a:t>echiprobabile</a:t>
                </a:r>
                <a:r>
                  <a:rPr lang="ro-RO" dirty="0"/>
                  <a:t> la căutare:</a:t>
                </a:r>
              </a:p>
              <a:p>
                <a:pPr lvl="1"/>
                <a:r>
                  <a:rPr lang="ro-RO" dirty="0"/>
                  <a:t>Probabilitatea de a găsi un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o-RO" dirty="0"/>
                  <a:t> este egală cu probabilitatea de a găsi orice alt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o-RO" dirty="0"/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o-RO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o-RO" sz="2400" b="0" i="1" smtClean="0">
                          <a:latin typeface="Cambria Math" panose="02040503050406030204" pitchFamily="18" charset="0"/>
                        </a:rPr>
                        <m:t>=1⇒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o-RO" sz="1800" dirty="0"/>
              </a:p>
              <a:p>
                <a:pPr lvl="1"/>
                <a:endParaRPr lang="ro-RO" dirty="0"/>
              </a:p>
              <a:p>
                <a:pPr lvl="1"/>
                <a:r>
                  <a:rPr lang="ro-RO" dirty="0"/>
                  <a:t>Timpul mediu de găsire a unui element este</a:t>
                </a:r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 r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464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A25A77-98B2-42B1-A135-2981FB36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F3738-9C84-4546-A912-F9877CB2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Ordinea listei contează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0114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ro-RO" dirty="0"/>
                  <a:t>Presupunem că pentru un i</a:t>
                </a:r>
                <a:r>
                  <a:rPr lang="en-US" dirty="0"/>
                  <a:t>&lt;j avem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 err="1"/>
                  <a:t>Dac</a:t>
                </a:r>
                <a:r>
                  <a:rPr lang="ro-RO" dirty="0"/>
                  <a:t>ă </a:t>
                </a:r>
                <a:r>
                  <a:rPr lang="ro-RO" dirty="0" err="1"/>
                  <a:t>interschimbăm</a:t>
                </a:r>
                <a:r>
                  <a:rPr lang="ro-RO" dirty="0"/>
                  <a:t> elementele </a:t>
                </a:r>
                <a:r>
                  <a:rPr lang="en-US" dirty="0"/>
                  <a:t>de pe </a:t>
                </a:r>
                <a:r>
                  <a:rPr lang="en-US" dirty="0" err="1"/>
                  <a:t>pozi</a:t>
                </a:r>
                <a:r>
                  <a:rPr lang="ro-RO" dirty="0" err="1"/>
                  <a:t>țiile</a:t>
                </a:r>
                <a:r>
                  <a:rPr lang="ro-RO" dirty="0"/>
                  <a:t> i și j: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ro-R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&lt;0⇒                  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011408"/>
              </a:xfrm>
              <a:blipFill>
                <a:blip r:embed="rId2"/>
                <a:stretch>
                  <a:fillRect l="-980" t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91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9F76C-ABB2-4FBA-8C95-1396D6D4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C8CCAA-B4E6-40C0-B6B6-2F3EF9BB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Lt. col. conf. univ. dr. ing. </a:t>
            </a:r>
            <a:r>
              <a:rPr lang="en-US" dirty="0"/>
              <a:t>Cezar </a:t>
            </a:r>
            <a:r>
              <a:rPr lang="ro-RO" dirty="0" err="1"/>
              <a:t>Pleșca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373F34-1C82-43AE-A613-555543549D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99981" y="1285875"/>
            <a:ext cx="9071559" cy="5011408"/>
          </a:xfrm>
        </p:spPr>
        <p:txBody>
          <a:bodyPr/>
          <a:lstStyle/>
          <a:p>
            <a:r>
              <a:rPr lang="en-US" dirty="0" err="1"/>
              <a:t>Prodecan</a:t>
            </a:r>
            <a:r>
              <a:rPr lang="en-US" dirty="0"/>
              <a:t> pentru </a:t>
            </a:r>
            <a:r>
              <a:rPr lang="en-US" dirty="0" err="1"/>
              <a:t>cercetare</a:t>
            </a:r>
            <a:r>
              <a:rPr lang="en-US" dirty="0"/>
              <a:t> </a:t>
            </a:r>
            <a:r>
              <a:rPr lang="ro-RO" dirty="0"/>
              <a:t>științifică</a:t>
            </a:r>
          </a:p>
          <a:p>
            <a:r>
              <a:rPr lang="ro-RO" dirty="0"/>
              <a:t>Prodecan pentru învățământ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1D2ABF-9BC7-4670-B130-4C365869F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14" y="2771212"/>
            <a:ext cx="8189042" cy="3517909"/>
          </a:xfrm>
          <a:prstGeom prst="rect">
            <a:avLst/>
          </a:prstGeom>
        </p:spPr>
      </p:pic>
      <p:pic>
        <p:nvPicPr>
          <p:cNvPr id="6" name="Picture 5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CE24E184-D401-4D4A-B72D-FC882B16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2855798"/>
            <a:ext cx="2494296" cy="30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0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D97267-6A52-4639-9BE3-2E0520A2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30648-C354-4F2F-B06C-83D0E614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12293"/>
          </a:xfrm>
        </p:spPr>
        <p:txBody>
          <a:bodyPr>
            <a:normAutofit fontScale="90000"/>
          </a:bodyPr>
          <a:lstStyle/>
          <a:p>
            <a:r>
              <a:rPr lang="en-US" dirty="0"/>
              <a:t>Self-organizing lists</a:t>
            </a:r>
            <a:br>
              <a:rPr lang="ro-RO" dirty="0"/>
            </a:br>
            <a:r>
              <a:rPr lang="en-US" dirty="0" err="1"/>
              <a:t>probabilit</a:t>
            </a:r>
            <a:r>
              <a:rPr lang="ro-RO" dirty="0" err="1"/>
              <a:t>ăți</a:t>
            </a:r>
            <a:r>
              <a:rPr lang="ro-RO" dirty="0"/>
              <a:t> descrescătoare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/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 … 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o-RO" sz="28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ro-RO" sz="2800" b="0" i="0" smtClean="0">
                          <a:latin typeface="Cambria Math" panose="02040503050406030204" pitchFamily="18" charset="0"/>
                        </a:rPr>
                        <m:t>=2 (</m:t>
                      </m:r>
                      <m:r>
                        <m:rPr>
                          <m:sty m:val="p"/>
                        </m:rPr>
                        <a:rPr lang="ro-RO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ro-RO" sz="28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/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639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10E69-101F-461C-96EE-911E450D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BBBDD-1D6E-4DAE-A51D-8BE11A90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Mecanisme</a:t>
            </a:r>
            <a:r>
              <a:rPr lang="en-US" dirty="0"/>
              <a:t> de</a:t>
            </a:r>
            <a:r>
              <a:rPr lang="ro-RO" dirty="0"/>
              <a:t> ordonare automată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D8AB7-E16B-43CC-9F71-ACE48122900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4227" y="1883883"/>
            <a:ext cx="10217313" cy="4413399"/>
          </a:xfrm>
        </p:spPr>
        <p:txBody>
          <a:bodyPr/>
          <a:lstStyle/>
          <a:p>
            <a:r>
              <a:rPr lang="ro-RO" dirty="0"/>
              <a:t>Sortare la intervale prestabilite de timp</a:t>
            </a:r>
          </a:p>
          <a:p>
            <a:r>
              <a:rPr lang="ro-RO" dirty="0"/>
              <a:t>Când un element este accesat acesta se mută în capul listei </a:t>
            </a:r>
            <a:r>
              <a:rPr lang="ro-RO" i="1" dirty="0" err="1"/>
              <a:t>moveToFront</a:t>
            </a:r>
            <a:endParaRPr lang="ro-RO" i="1" dirty="0"/>
          </a:p>
          <a:p>
            <a:r>
              <a:rPr lang="ro-RO" dirty="0"/>
              <a:t>Când un element este accesat acesta își schimbă locul cu precedentul </a:t>
            </a:r>
            <a:r>
              <a:rPr lang="ro-RO" i="1" dirty="0" err="1"/>
              <a:t>Transpose</a:t>
            </a:r>
            <a:endParaRPr lang="ro-RO" i="1" dirty="0"/>
          </a:p>
          <a:p>
            <a:r>
              <a:rPr lang="ro-RO" dirty="0"/>
              <a:t>Numărăm fiecare accesare a unui element și schimbăm ordinea pentru a păstra ordonare </a:t>
            </a:r>
            <a:r>
              <a:rPr lang="ro-RO" dirty="0" err="1"/>
              <a:t>dupa</a:t>
            </a:r>
            <a:r>
              <a:rPr lang="ro-RO" dirty="0"/>
              <a:t> aceste valori.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65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2FE86C-CD45-4BB2-BCB6-538D48D7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E82385-9522-4B2B-A282-08EE07F6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Coad</a:t>
            </a:r>
            <a:r>
              <a:rPr lang="ro-RO" dirty="0"/>
              <a:t>ă de priorități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BF74D-D4B9-49DF-A0E3-4F9027D74A0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3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2C92DA-CFBD-4C4A-9B93-A311E765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A085AE-8CA6-423E-81B7-5A0BA292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3F45-75A7-4FD6-A0DC-E7CBEB7290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0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97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97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30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890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8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6382030" y="34369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15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43493C-FB45-4401-9989-5531261D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2495B-B687-481D-B472-C5546011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EF764-7056-463D-B3AA-138FC3E25F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54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037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34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13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A26CA-5080-42C1-9951-6BECF9A21DE2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C396E-DE56-49F1-8F5F-BA8D0F942703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00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BB649-8A6A-4BCA-9D1D-52C765E9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6CF6D2-DEBA-4FE1-81D9-1AD270414216}"/>
              </a:ext>
            </a:extLst>
          </p:cNvPr>
          <p:cNvSpPr/>
          <p:nvPr/>
        </p:nvSpPr>
        <p:spPr bwMode="auto">
          <a:xfrm>
            <a:off x="6382032" y="4435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240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43015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06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318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77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6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73120-BAD9-4896-ADBD-5C3F63F7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FB227A-8BA6-4A8F-8F25-8EE252A91CEA}"/>
              </a:ext>
            </a:extLst>
          </p:cNvPr>
          <p:cNvSpPr txBox="1">
            <a:spLocks/>
          </p:cNvSpPr>
          <p:nvPr/>
        </p:nvSpPr>
        <p:spPr>
          <a:xfrm>
            <a:off x="1838325" y="1233889"/>
            <a:ext cx="8515350" cy="3972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ro-RO" sz="4400" dirty="0"/>
              <a:t>RECAPITULARE</a:t>
            </a:r>
            <a:br>
              <a:rPr lang="ro-RO" sz="3200" dirty="0"/>
            </a:br>
            <a:r>
              <a:rPr lang="ro-RO" sz="3200" dirty="0"/>
              <a:t>pointeri</a:t>
            </a:r>
            <a:br>
              <a:rPr lang="ro-RO" sz="3200" dirty="0"/>
            </a:br>
            <a:r>
              <a:rPr lang="ro-RO" sz="3200" dirty="0"/>
              <a:t>vectori</a:t>
            </a:r>
            <a:br>
              <a:rPr lang="ro-RO" sz="3200" dirty="0"/>
            </a:br>
            <a:r>
              <a:rPr lang="ro-RO" sz="3200" dirty="0" err="1"/>
              <a:t>matrici</a:t>
            </a:r>
            <a:br>
              <a:rPr lang="ro-RO" sz="3200" dirty="0"/>
            </a:br>
            <a:r>
              <a:rPr lang="ro-RO" sz="3200" dirty="0" err="1"/>
              <a:t>struct</a:t>
            </a:r>
            <a:br>
              <a:rPr lang="ro-RO" sz="3200" dirty="0"/>
            </a:br>
            <a:r>
              <a:rPr lang="ro-RO" sz="3200" dirty="0"/>
              <a:t>Limbaj 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76173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556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E9C8A-09B1-486D-ADEB-945971259709}"/>
              </a:ext>
            </a:extLst>
          </p:cNvPr>
          <p:cNvSpPr/>
          <p:nvPr/>
        </p:nvSpPr>
        <p:spPr bwMode="auto">
          <a:xfrm>
            <a:off x="6315571" y="334850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489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1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087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11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95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B522E-0E95-421C-9EB0-7BEB53C59435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3583A-1039-4312-BBF4-A4B794529147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431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A0336E-1EBB-4409-9CE4-B5E08F9E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7EAB9-5C11-4486-8606-426E5A92F7A5}"/>
              </a:ext>
            </a:extLst>
          </p:cNvPr>
          <p:cNvSpPr/>
          <p:nvPr/>
        </p:nvSpPr>
        <p:spPr bwMode="auto">
          <a:xfrm>
            <a:off x="6315572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086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B6E653-F8EF-440A-B41A-2BF0BF3A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CC85E5-1D28-4DA3-957F-8D00B322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164C8-8A84-4770-BE5C-9D0E64871D0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64376" y="2599981"/>
            <a:ext cx="7507164" cy="3697302"/>
          </a:xfrm>
        </p:spPr>
        <p:txBody>
          <a:bodyPr/>
          <a:lstStyle/>
          <a:p>
            <a:r>
              <a:rPr lang="en-US" dirty="0"/>
              <a:t>[(1+2)-3*(2+1)]</a:t>
            </a:r>
          </a:p>
          <a:p>
            <a:r>
              <a:rPr lang="en-US" dirty="0"/>
              <a:t>{[()]}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2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B06D0E-43F5-44E0-8874-5F2FAB28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EF84C7-31C6-4D71-AF86-7E98BD88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Recapitulare</a:t>
            </a:r>
            <a:r>
              <a:rPr lang="en-US" dirty="0"/>
              <a:t> -</a:t>
            </a:r>
            <a:r>
              <a:rPr lang="ro-RO" dirty="0"/>
              <a:t> pointeri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B803FB2-A17D-4361-A230-F042B25C486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082188" y="1285875"/>
            <a:ext cx="9589352" cy="5011408"/>
          </a:xfrm>
        </p:spPr>
        <p:txBody>
          <a:bodyPr/>
          <a:lstStyle/>
          <a:p>
            <a:r>
              <a:rPr lang="ro-RO" dirty="0"/>
              <a:t>Variabilă ce reține adresa în memorie a unui obiect.</a:t>
            </a:r>
          </a:p>
          <a:p>
            <a:endParaRPr lang="ro-RO" dirty="0"/>
          </a:p>
          <a:p>
            <a:r>
              <a:rPr lang="ro-RO" dirty="0"/>
              <a:t>Declarație</a:t>
            </a:r>
          </a:p>
          <a:p>
            <a:pPr lvl="1"/>
            <a:r>
              <a:rPr lang="ro-RO" dirty="0" err="1"/>
              <a:t>type</a:t>
            </a:r>
            <a:r>
              <a:rPr lang="ro-RO" dirty="0"/>
              <a:t> *nume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int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char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r>
              <a:rPr lang="en-US" dirty="0" err="1"/>
              <a:t>Extragere</a:t>
            </a:r>
            <a:r>
              <a:rPr lang="en-US" dirty="0"/>
              <a:t> </a:t>
            </a:r>
            <a:r>
              <a:rPr lang="en-US" dirty="0" err="1"/>
              <a:t>valoare</a:t>
            </a:r>
            <a:endParaRPr lang="en-US" dirty="0"/>
          </a:p>
          <a:p>
            <a:pPr lvl="1"/>
            <a:r>
              <a:rPr lang="en-US" dirty="0"/>
              <a:t>int a = *</a:t>
            </a:r>
            <a:r>
              <a:rPr lang="en-US" dirty="0" err="1"/>
              <a:t>myPointer</a:t>
            </a:r>
            <a:r>
              <a:rPr lang="en-US" dirty="0"/>
              <a:t>;</a:t>
            </a:r>
          </a:p>
          <a:p>
            <a:r>
              <a:rPr lang="en-US" dirty="0" err="1"/>
              <a:t>Extragere</a:t>
            </a:r>
            <a:r>
              <a:rPr lang="en-US" dirty="0"/>
              <a:t> pointer</a:t>
            </a:r>
          </a:p>
          <a:p>
            <a:pPr lvl="1"/>
            <a:r>
              <a:rPr lang="en-US" dirty="0"/>
              <a:t>int *</a:t>
            </a:r>
            <a:r>
              <a:rPr lang="en-US" dirty="0" err="1"/>
              <a:t>muPointer</a:t>
            </a:r>
            <a:r>
              <a:rPr lang="en-US" dirty="0"/>
              <a:t> = &amp;a;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63787-DFB7-4D46-A1DA-DFD9C44C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7299A6-E099-4928-9B74-0EBFCAD0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Pointeri – operații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505E2-1B32-496A-8493-3FA4DABEDDC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4896" y="1285875"/>
            <a:ext cx="9126644" cy="5011408"/>
          </a:xfrm>
        </p:spPr>
        <p:txBody>
          <a:bodyPr/>
          <a:lstStyle/>
          <a:p>
            <a:r>
              <a:rPr lang="ro-RO" dirty="0" err="1"/>
              <a:t>pointerNou</a:t>
            </a:r>
            <a:r>
              <a:rPr lang="ro-RO" dirty="0"/>
              <a:t> = pointer + întreg</a:t>
            </a:r>
          </a:p>
          <a:p>
            <a:pPr lvl="1"/>
            <a:r>
              <a:rPr lang="ro-RO" dirty="0"/>
              <a:t>Pointerul mai dreapta cu un întreg număr de elemente</a:t>
            </a:r>
          </a:p>
          <a:p>
            <a:pPr lvl="1"/>
            <a:r>
              <a:rPr lang="ro-RO" dirty="0"/>
              <a:t>Ține cont de dimensiunea elementelor</a:t>
            </a:r>
          </a:p>
          <a:p>
            <a:r>
              <a:rPr lang="ro-RO" dirty="0"/>
              <a:t>întreg = </a:t>
            </a:r>
            <a:r>
              <a:rPr lang="ro-RO" dirty="0" err="1"/>
              <a:t>pointerA</a:t>
            </a:r>
            <a:r>
              <a:rPr lang="ro-RO" dirty="0"/>
              <a:t> – </a:t>
            </a:r>
            <a:r>
              <a:rPr lang="ro-RO" dirty="0" err="1"/>
              <a:t>pointerB</a:t>
            </a:r>
            <a:r>
              <a:rPr lang="ro-RO" dirty="0"/>
              <a:t>  </a:t>
            </a:r>
          </a:p>
          <a:p>
            <a:pPr lvl="1"/>
            <a:r>
              <a:rPr lang="ro-RO" dirty="0"/>
              <a:t>numărul de elemente între cei doi pointeri</a:t>
            </a:r>
          </a:p>
          <a:p>
            <a:r>
              <a:rPr lang="ro-RO" dirty="0"/>
              <a:t>pointer++</a:t>
            </a:r>
          </a:p>
          <a:p>
            <a:r>
              <a:rPr lang="ro-RO" dirty="0"/>
              <a:t>pointer—</a:t>
            </a:r>
          </a:p>
          <a:p>
            <a:r>
              <a:rPr lang="ro-RO" dirty="0" err="1"/>
              <a:t>pointerNou</a:t>
            </a:r>
            <a:r>
              <a:rPr lang="ro-RO" dirty="0"/>
              <a:t> = pointer + pointer ?</a:t>
            </a:r>
          </a:p>
          <a:p>
            <a:r>
              <a:rPr lang="ro-RO" dirty="0" err="1"/>
              <a:t>pointerNou</a:t>
            </a:r>
            <a:r>
              <a:rPr lang="ro-RO" dirty="0"/>
              <a:t> = pointer * pointer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2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8E962B-52AC-44CB-99D1-6C8BF3561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6613D-02E9-4660-8DA9-BA597729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Pointeri – operații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9F9D8-D4E8-4946-82C8-46B4061916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445745" y="1285875"/>
            <a:ext cx="9225795" cy="5011408"/>
          </a:xfrm>
        </p:spPr>
        <p:txBody>
          <a:bodyPr/>
          <a:lstStyle/>
          <a:p>
            <a:r>
              <a:rPr lang="ro-RO" dirty="0" err="1"/>
              <a:t>pointerNou</a:t>
            </a:r>
            <a:r>
              <a:rPr lang="ro-RO" dirty="0"/>
              <a:t> = pointer + întreg</a:t>
            </a:r>
          </a:p>
          <a:p>
            <a:pPr lvl="1"/>
            <a:r>
              <a:rPr lang="ro-RO" dirty="0"/>
              <a:t>Pointerul mai dreapta cu un întreg număr de elemente</a:t>
            </a:r>
          </a:p>
          <a:p>
            <a:pPr lvl="1"/>
            <a:r>
              <a:rPr lang="ro-RO" dirty="0"/>
              <a:t>Ține cont de dimensiunea elementelor</a:t>
            </a:r>
          </a:p>
          <a:p>
            <a:r>
              <a:rPr lang="ro-RO" dirty="0"/>
              <a:t>întreg = </a:t>
            </a:r>
            <a:r>
              <a:rPr lang="ro-RO" dirty="0" err="1"/>
              <a:t>pointerA</a:t>
            </a:r>
            <a:r>
              <a:rPr lang="ro-RO" dirty="0"/>
              <a:t> – </a:t>
            </a:r>
            <a:r>
              <a:rPr lang="ro-RO" dirty="0" err="1"/>
              <a:t>pointerB</a:t>
            </a:r>
            <a:r>
              <a:rPr lang="ro-RO" dirty="0"/>
              <a:t>  </a:t>
            </a:r>
          </a:p>
          <a:p>
            <a:pPr lvl="1"/>
            <a:r>
              <a:rPr lang="ro-RO" dirty="0"/>
              <a:t>numărul de elemente între cei doi pointeri</a:t>
            </a:r>
          </a:p>
          <a:p>
            <a:r>
              <a:rPr lang="ro-RO" dirty="0"/>
              <a:t>pointer++</a:t>
            </a:r>
          </a:p>
          <a:p>
            <a:r>
              <a:rPr lang="ro-RO" dirty="0"/>
              <a:t>pointer--</a:t>
            </a:r>
          </a:p>
          <a:p>
            <a:r>
              <a:rPr lang="ro-RO" strike="sngStrike" dirty="0" err="1">
                <a:solidFill>
                  <a:srgbClr val="FF0000"/>
                </a:solidFill>
              </a:rPr>
              <a:t>pointerNou</a:t>
            </a:r>
            <a:r>
              <a:rPr lang="ro-RO" strike="sngStrike" dirty="0">
                <a:solidFill>
                  <a:srgbClr val="FF0000"/>
                </a:solidFill>
              </a:rPr>
              <a:t> = pointer + pointer ?</a:t>
            </a:r>
          </a:p>
          <a:p>
            <a:r>
              <a:rPr lang="ro-RO" strike="sngStrike" dirty="0" err="1">
                <a:solidFill>
                  <a:srgbClr val="FF0000"/>
                </a:solidFill>
              </a:rPr>
              <a:t>pointerNou</a:t>
            </a:r>
            <a:r>
              <a:rPr lang="ro-RO" strike="sngStrike" dirty="0">
                <a:solidFill>
                  <a:srgbClr val="FF0000"/>
                </a:solidFill>
              </a:rPr>
              <a:t> = pointer * pointer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1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3492</TotalTime>
  <Words>2871</Words>
  <Application>Microsoft Office PowerPoint</Application>
  <PresentationFormat>Widescreen</PresentationFormat>
  <Paragraphs>651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Liste, Stive, Cozi - 1</vt:lpstr>
      <vt:lpstr>Moment de reculegere</vt:lpstr>
      <vt:lpstr>Lt. col. conf. univ. dr. ing. Cezar Pleșca</vt:lpstr>
      <vt:lpstr>Lt. col. conf. univ. dr. ing. Cezar Pleșca</vt:lpstr>
      <vt:lpstr>PowerPoint Presentation</vt:lpstr>
      <vt:lpstr>PowerPoint Presentation</vt:lpstr>
      <vt:lpstr>Recapitulare - pointeri</vt:lpstr>
      <vt:lpstr>Pointeri – operații</vt:lpstr>
      <vt:lpstr>Pointeri – operații</vt:lpstr>
      <vt:lpstr>Vectori – alocare statică</vt:lpstr>
      <vt:lpstr>Vectori - alocare dinamică</vt:lpstr>
      <vt:lpstr>Matrici</vt:lpstr>
      <vt:lpstr>Matrice</vt:lpstr>
      <vt:lpstr>Matrice – alocare statică</vt:lpstr>
      <vt:lpstr>Matrice – alocare statică</vt:lpstr>
      <vt:lpstr>Matrice - alocare dinamică</vt:lpstr>
      <vt:lpstr>Matrice - alocare dinamică</vt:lpstr>
      <vt:lpstr>Struct</vt:lpstr>
      <vt:lpstr>Liste înlănțuite</vt:lpstr>
      <vt:lpstr>Liste înlănțuite</vt:lpstr>
      <vt:lpstr>Liste dublu-înlănțuite</vt:lpstr>
      <vt:lpstr>Liste circulare</vt:lpstr>
      <vt:lpstr>Operații cu liste</vt:lpstr>
      <vt:lpstr>Accesarea unui element din listă</vt:lpstr>
      <vt:lpstr>Inserare element început de listă</vt:lpstr>
      <vt:lpstr>Inserare element în listă la o poziție dată</vt:lpstr>
      <vt:lpstr>Ștergere element început de listă</vt:lpstr>
      <vt:lpstr>Ștergere element din listă de la o poziție dată</vt:lpstr>
      <vt:lpstr>Complexități operații cu liste</vt:lpstr>
      <vt:lpstr>Liste vs Vectori</vt:lpstr>
      <vt:lpstr>De ce la liste avem inserție/ștergere O(1) la ambele capete?</vt:lpstr>
      <vt:lpstr>De ce la liste avem inserție/ștergere O(1) la ambele capete?</vt:lpstr>
      <vt:lpstr>Vectori Alocați Dinamic</vt:lpstr>
      <vt:lpstr>Vectori Alocați Dinamic</vt:lpstr>
      <vt:lpstr>Vectori Alocați Dinamic</vt:lpstr>
      <vt:lpstr>Complexitate amortizată inserție vector dinamic</vt:lpstr>
      <vt:lpstr>Self-organizing lists</vt:lpstr>
      <vt:lpstr>Self-organizing lists</vt:lpstr>
      <vt:lpstr>Ordinea listei contează</vt:lpstr>
      <vt:lpstr>Self-organizing lists probabilități descrescătoare</vt:lpstr>
      <vt:lpstr>Mecanisme de ordonare automată</vt:lpstr>
      <vt:lpstr>Coadă de priorități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Corectitudinea unui expresii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2021-02-23T23:30:09Z</dcterms:modified>
</cp:coreProperties>
</file>